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85" r:id="rId2"/>
    <p:sldId id="344" r:id="rId3"/>
    <p:sldId id="318" r:id="rId4"/>
    <p:sldId id="336" r:id="rId5"/>
    <p:sldId id="330" r:id="rId6"/>
    <p:sldId id="327" r:id="rId7"/>
    <p:sldId id="323" r:id="rId8"/>
    <p:sldId id="329" r:id="rId9"/>
    <p:sldId id="340" r:id="rId10"/>
    <p:sldId id="337" r:id="rId11"/>
    <p:sldId id="331" r:id="rId12"/>
    <p:sldId id="338" r:id="rId13"/>
    <p:sldId id="347" r:id="rId14"/>
    <p:sldId id="341" r:id="rId15"/>
    <p:sldId id="287" r:id="rId16"/>
    <p:sldId id="305" r:id="rId17"/>
    <p:sldId id="307" r:id="rId18"/>
    <p:sldId id="306" r:id="rId19"/>
    <p:sldId id="308" r:id="rId20"/>
    <p:sldId id="309" r:id="rId21"/>
    <p:sldId id="310" r:id="rId22"/>
    <p:sldId id="303" r:id="rId23"/>
    <p:sldId id="304" r:id="rId24"/>
    <p:sldId id="291" r:id="rId25"/>
    <p:sldId id="282" r:id="rId26"/>
    <p:sldId id="294" r:id="rId27"/>
    <p:sldId id="283" r:id="rId28"/>
    <p:sldId id="345" r:id="rId29"/>
    <p:sldId id="266" r:id="rId30"/>
    <p:sldId id="279" r:id="rId31"/>
    <p:sldId id="348" r:id="rId32"/>
    <p:sldId id="346" r:id="rId33"/>
    <p:sldId id="343" r:id="rId34"/>
    <p:sldId id="3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2009-2010 </a:t>
            </a:r>
            <a:r>
              <a:rPr lang="ru-RU" dirty="0" err="1">
                <a:solidFill>
                  <a:srgbClr val="FF0000"/>
                </a:solidFill>
              </a:rPr>
              <a:t>уч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625405471150692"/>
          <c:y val="5.0793274970394146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 уч. Год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2723102876001774"/>
                  <c:y val="-0.296281485912500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b="0" baseline="0" dirty="0">
                        <a:latin typeface="Times New Roman" pitchFamily="18" charset="0"/>
                        <a:cs typeface="Times New Roman" pitchFamily="18" charset="0"/>
                      </a:rPr>
                      <a:t>обучающиеся других </a:t>
                    </a:r>
                    <a:r>
                      <a:rPr lang="ru-RU" sz="1100" b="0" baseline="0" dirty="0" err="1" smtClean="0">
                        <a:latin typeface="Times New Roman" pitchFamily="18" charset="0"/>
                        <a:cs typeface="Times New Roman" pitchFamily="18" charset="0"/>
                      </a:rPr>
                      <a:t>национ</a:t>
                    </a:r>
                    <a:r>
                      <a:rPr lang="ru-RU" sz="11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ru-RU" sz="1100" b="0" baseline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1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70</a:t>
                    </a:r>
                    <a:r>
                      <a:rPr lang="ru-RU" sz="1100" dirty="0" smtClean="0"/>
                      <a:t>%</a:t>
                    </a:r>
                    <a:endParaRPr lang="ru-RU" sz="11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399540469960326"/>
                  <c:y val="6.2141035050890366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baseline="0" dirty="0">
                        <a:latin typeface="Times New Roman" pitchFamily="18" charset="0"/>
                        <a:cs typeface="Times New Roman" pitchFamily="18" charset="0"/>
                      </a:rPr>
                      <a:t>обучающиеся МНС
</a:t>
                    </a:r>
                    <a:r>
                      <a:rPr lang="ru-RU" sz="11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30%</a:t>
                    </a:r>
                    <a:endParaRPr lang="ru-RU" sz="1100" b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</c:v>
                </c:pt>
                <c:pt idx="1">
                  <c:v>130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2010-2011 </a:t>
            </a:r>
            <a:r>
              <a:rPr lang="ru-RU" dirty="0" err="1">
                <a:solidFill>
                  <a:srgbClr val="FF0000"/>
                </a:solidFill>
              </a:rPr>
              <a:t>уч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45314997079577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уч. Год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4717503956144499"/>
                  <c:y val="-0.34144806218912438"/>
                </c:manualLayout>
              </c:layout>
              <c:tx>
                <c:rich>
                  <a:bodyPr/>
                  <a:lstStyle/>
                  <a:p>
                    <a:r>
                      <a:rPr lang="ru-RU" sz="1000" baseline="0" dirty="0"/>
                      <a:t>обучающиеся других </a:t>
                    </a:r>
                    <a:r>
                      <a:rPr lang="ru-RU" sz="1000" baseline="0" dirty="0" err="1" smtClean="0"/>
                      <a:t>национ</a:t>
                    </a:r>
                    <a:r>
                      <a:rPr lang="ru-RU" sz="1000" baseline="0" dirty="0" smtClean="0"/>
                      <a:t>.</a:t>
                    </a:r>
                    <a:r>
                      <a:rPr lang="ru-RU" sz="1000" baseline="0" dirty="0"/>
                      <a:t>
</a:t>
                    </a:r>
                    <a:r>
                      <a:rPr lang="ru-RU" sz="1000" baseline="0" dirty="0" smtClean="0"/>
                      <a:t>63%</a:t>
                    </a:r>
                    <a:endParaRPr lang="ru-RU" sz="10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602739105104828"/>
                  <c:y val="4.895713765782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 МНС
</a:t>
                    </a:r>
                    <a:r>
                      <a:rPr lang="ru-RU" dirty="0" smtClean="0"/>
                      <a:t>37%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319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/>
              <a:t>2012-2013 </a:t>
            </a:r>
            <a:r>
              <a:rPr lang="ru-RU" dirty="0" err="1"/>
              <a:t>уч.год</a:t>
            </a:r>
            <a:endParaRPr lang="ru-RU" dirty="0"/>
          </a:p>
        </c:rich>
      </c:tx>
      <c:layout>
        <c:manualLayout>
          <c:xMode val="edge"/>
          <c:yMode val="edge"/>
          <c:x val="0.16431226426948853"/>
          <c:y val="5.285248293171252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уч.год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7005691062733206"/>
                  <c:y val="-0.294896046694810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других</a:t>
                    </a:r>
                  </a:p>
                  <a:p>
                    <a:r>
                      <a:rPr lang="ru-RU" dirty="0" err="1" smtClean="0"/>
                      <a:t>национ</a:t>
                    </a:r>
                    <a:r>
                      <a:rPr lang="ru-RU" dirty="0" smtClean="0"/>
                      <a:t>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679297774554224"/>
                  <c:y val="3.70515956758573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МНС
</a:t>
                    </a:r>
                    <a:r>
                      <a:rPr lang="ru-RU" dirty="0" smtClean="0"/>
                      <a:t>37%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309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/>
              <a:t>2013-2014 </a:t>
            </a:r>
            <a:r>
              <a:rPr lang="ru-RU" dirty="0" err="1"/>
              <a:t>уч.год</a:t>
            </a:r>
            <a:endParaRPr lang="ru-RU" dirty="0"/>
          </a:p>
        </c:rich>
      </c:tx>
      <c:layout>
        <c:manualLayout>
          <c:xMode val="edge"/>
          <c:yMode val="edge"/>
          <c:x val="0.15929929807404977"/>
          <c:y val="2.882862705366134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уч.год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4938554622417738"/>
                  <c:y val="-0.304505589046029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других</a:t>
                    </a:r>
                  </a:p>
                  <a:p>
                    <a:r>
                      <a:rPr lang="ru-RU" dirty="0" err="1" smtClean="0"/>
                      <a:t>национ</a:t>
                    </a:r>
                    <a:r>
                      <a:rPr lang="ru-RU" dirty="0" smtClean="0"/>
                      <a:t>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65863975722657"/>
                  <c:y val="2.74420533246368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МНС
</a:t>
                    </a:r>
                    <a:r>
                      <a:rPr lang="ru-RU" dirty="0" smtClean="0"/>
                      <a:t>39%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309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/>
              <a:t>2014-2015 </a:t>
            </a:r>
            <a:r>
              <a:rPr lang="ru-RU" dirty="0" err="1"/>
              <a:t>уч.год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уч.год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4938554622417738"/>
                  <c:y val="-0.304505589046029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других</a:t>
                    </a:r>
                  </a:p>
                  <a:p>
                    <a:r>
                      <a:rPr lang="ru-RU" dirty="0" err="1" smtClean="0"/>
                      <a:t>национ</a:t>
                    </a:r>
                    <a:r>
                      <a:rPr lang="ru-RU" dirty="0" smtClean="0"/>
                      <a:t>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65863975722668"/>
                  <c:y val="2.74420533246368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</a:t>
                    </a:r>
                  </a:p>
                  <a:p>
                    <a:r>
                      <a:rPr lang="ru-RU" dirty="0"/>
                      <a:t>МНС
</a:t>
                    </a:r>
                    <a:r>
                      <a:rPr lang="ru-RU" dirty="0" smtClean="0"/>
                      <a:t>40%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261</c:v>
                </c:pt>
                <c:pt idx="1">
                  <c:v>104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rgbClr val="FF0000"/>
                </a:solidFill>
              </a:rPr>
              <a:t>2011-2012 </a:t>
            </a:r>
            <a:r>
              <a:rPr lang="ru-RU" dirty="0" err="1">
                <a:solidFill>
                  <a:srgbClr val="FF0000"/>
                </a:solidFill>
              </a:rPr>
              <a:t>уч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45314997079578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уч. Год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4717503956144504"/>
                  <c:y val="-0.34144806218912438"/>
                </c:manualLayout>
              </c:layout>
              <c:tx>
                <c:rich>
                  <a:bodyPr/>
                  <a:lstStyle/>
                  <a:p>
                    <a:r>
                      <a:rPr lang="ru-RU" sz="1000" baseline="0" dirty="0"/>
                      <a:t>обучающиеся других </a:t>
                    </a:r>
                    <a:r>
                      <a:rPr lang="ru-RU" sz="1000" baseline="0" dirty="0" err="1" smtClean="0"/>
                      <a:t>национ</a:t>
                    </a:r>
                    <a:r>
                      <a:rPr lang="ru-RU" sz="1000" baseline="0" dirty="0" smtClean="0"/>
                      <a:t>.</a:t>
                    </a:r>
                    <a:r>
                      <a:rPr lang="ru-RU" sz="1000" baseline="0" dirty="0"/>
                      <a:t>
</a:t>
                    </a:r>
                    <a:r>
                      <a:rPr lang="ru-RU" sz="1000" baseline="0" dirty="0" smtClean="0"/>
                      <a:t>64%</a:t>
                    </a:r>
                    <a:endParaRPr lang="ru-RU" sz="10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602739105104834"/>
                  <c:y val="4.895713765782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обучающиеся МНС
</a:t>
                    </a:r>
                    <a:r>
                      <a:rPr lang="ru-RU" dirty="0" smtClean="0"/>
                      <a:t>36%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КНС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319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ECEC-1DAC-4F1D-A7B7-6FFAA0A1C3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D04F5-B8B9-4EF9-BADE-0A72F89B3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9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0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7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5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7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6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8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12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8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63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2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74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13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92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20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43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87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49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3697-258A-4624-81D2-8BE2C5E8529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28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3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40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4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7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0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9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7235C0-5CF2-47ED-B977-1540B852F9CD}" type="datetimeFigureOut">
              <a:rPr lang="ru-RU" smtClean="0"/>
              <a:pPr/>
              <a:t>02.09.2016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9D1F5-FF6C-4767-93D8-1854953630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3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3.pn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786190"/>
            <a:ext cx="8503920" cy="7858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endParaRPr lang="ru-RU" sz="3600" i="1" dirty="0" smtClean="0"/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endParaRPr lang="ru-RU" sz="3600" i="1" dirty="0" smtClean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алентина\Рабочий стол\DSC_54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28604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ОБЩЕОБРАЗОВАТЕЛЬНОЕ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«ТОЛЬКИНСКАЯ  ШКОЛА-ИНТЕРНАТ   СРЕДНЕГО   ОБЩЕГО ОБРАЗОВАНИЯ» </a:t>
            </a:r>
            <a:endParaRPr lang="ru-RU" sz="1400" dirty="0" smtClean="0"/>
          </a:p>
        </p:txBody>
      </p:sp>
      <p:pic>
        <p:nvPicPr>
          <p:cNvPr id="9219" name="Picture 3" descr="C:\Users\Игорь Федорович\Desktop\Рабочий стол\дирек\вид школы\DSC_24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246" y="1285860"/>
            <a:ext cx="3260999" cy="2500330"/>
          </a:xfrm>
          <a:prstGeom prst="rect">
            <a:avLst/>
          </a:prstGeom>
          <a:noFill/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57158" y="4357694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«Передавая мудрость предков,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сохраняем будущее потомков»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Игорь Федорович\Desktop\ОБМЕННИК\Акимов Сергей Николаевич - 203\emblema_201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000108"/>
            <a:ext cx="26403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 algn="just">
              <a:buNone/>
            </a:pPr>
            <a:r>
              <a:rPr lang="ru-RU" b="1" dirty="0" smtClean="0"/>
              <a:t>     Одна из проблем, над которой работает педагогический коллектив школы – интерната – это </a:t>
            </a:r>
            <a:r>
              <a:rPr lang="ru-RU" b="1" dirty="0" err="1" smtClean="0"/>
              <a:t>дезадаптация</a:t>
            </a:r>
            <a:r>
              <a:rPr lang="ru-RU" b="1" dirty="0" smtClean="0"/>
              <a:t> детей из числа МНС в современных условиях.</a:t>
            </a:r>
          </a:p>
          <a:p>
            <a:pPr algn="just">
              <a:buNone/>
            </a:pPr>
            <a:r>
              <a:rPr lang="ru-RU" b="1" dirty="0" smtClean="0"/>
              <a:t>       Накопив большой опыт воспитания в условиях интерната семейного типа, ОУ перешло на новый этап своего развития, создав систему воспитания на основе  </a:t>
            </a:r>
            <a:r>
              <a:rPr lang="ru-RU" b="1" dirty="0" err="1" smtClean="0"/>
              <a:t>этнопедагогики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0" y="428604"/>
            <a:ext cx="9144000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Доступность качественного образования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28604"/>
            <a:ext cx="9144000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34400" cy="7858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86874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                </a:t>
            </a:r>
          </a:p>
          <a:p>
            <a:pPr algn="just">
              <a:buNone/>
            </a:pPr>
            <a:r>
              <a:rPr lang="ru-RU" sz="2000" b="1" dirty="0" smtClean="0"/>
              <a:t>        </a:t>
            </a:r>
            <a:r>
              <a:rPr lang="ru-RU" sz="2400" b="1" dirty="0" smtClean="0"/>
              <a:t>Разработаны и успешно реализуются образовательные программы по  литературному краеведении,  КНЯ,  географии,  экологии, </a:t>
            </a:r>
          </a:p>
          <a:p>
            <a:pPr algn="just">
              <a:buNone/>
            </a:pPr>
            <a:r>
              <a:rPr lang="ru-RU" sz="2400" b="1" dirty="0" smtClean="0"/>
              <a:t>    экономике Ямала,  национальным промыслам, прикладному искусству.  Но самое главное для становления гражданского самосознания КМНС– это языковая среда, поэтому изучению родного языка уделяется большое внимание.</a:t>
            </a:r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00042"/>
            <a:ext cx="8534400" cy="100013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Доступность качественного образования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Валентина\Рабочий стол\Мои документы\ФОТО-Архив\Ардашов Евгений\DSC_02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714876" cy="3142211"/>
          </a:xfrm>
          <a:prstGeom prst="rect">
            <a:avLst/>
          </a:prstGeom>
          <a:noFill/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Валентина\Рабочий стол\Мои документы\ФОТО-Архив\Неделя Ямала-82\DSC_84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714356"/>
            <a:ext cx="4214842" cy="30718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3786190"/>
            <a:ext cx="87154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2000" dirty="0" smtClean="0"/>
              <a:t>Помогают им в этом  два замечательных педагога: </a:t>
            </a:r>
            <a:r>
              <a:rPr lang="ru-RU" sz="2000" dirty="0" err="1" smtClean="0"/>
              <a:t>Морокова</a:t>
            </a:r>
            <a:r>
              <a:rPr lang="ru-RU" sz="2000" dirty="0" smtClean="0"/>
              <a:t> Маргарита </a:t>
            </a:r>
            <a:r>
              <a:rPr lang="ru-RU" sz="2000" dirty="0" err="1" smtClean="0"/>
              <a:t>Кимовна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Хозова</a:t>
            </a:r>
            <a:r>
              <a:rPr lang="ru-RU" sz="2000" dirty="0" smtClean="0"/>
              <a:t> Альбина Александровна,  учителя с многолетним стажем, которые вносят  огромный вклад в обучении  детей коренной национальности. </a:t>
            </a:r>
          </a:p>
          <a:p>
            <a:pPr algn="just"/>
            <a:r>
              <a:rPr lang="ru-RU" sz="2000" dirty="0" smtClean="0"/>
              <a:t>          Они являются авторами программ по селькупскому языку для 1-7 классов, составителями  сборника диктантов по селькупскому языку для 3-4 классов, которые были рекомендованы для обучения экспертным советом при </a:t>
            </a:r>
            <a:r>
              <a:rPr lang="ru-RU" sz="2000" dirty="0" err="1" smtClean="0"/>
              <a:t>Красноселькупском</a:t>
            </a:r>
            <a:r>
              <a:rPr lang="ru-RU" sz="2000" dirty="0" smtClean="0"/>
              <a:t> РУО.</a:t>
            </a:r>
          </a:p>
          <a:p>
            <a:endParaRPr lang="ru-RU" dirty="0" smtClean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зыковая среда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Социализация воспитанников интерната семейного типа </a:t>
            </a:r>
          </a:p>
          <a:p>
            <a:pPr algn="ctr"/>
            <a:r>
              <a:rPr lang="ru-RU" b="1" dirty="0" smtClean="0"/>
              <a:t>через вовлечение их в различные виды деятельности</a:t>
            </a:r>
            <a:endParaRPr lang="ru-RU" b="1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900115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</a:t>
            </a:r>
            <a:r>
              <a:rPr lang="ru-RU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и модули воспитательной работы  на 2014-2017 г.г.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«Здоровый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Ямальчик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ӄӱтынтый ӥя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«Я – гражданин Ямала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ӄуман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ЯМАЛА»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«Воспитанники и его культура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илептямын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ӄутар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манн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щетӄын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илам)»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«Воспитанник и его труд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робытый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ӄум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«Природа -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Щӫтӄын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«Зов предков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Ӄутар исяйчарымый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ӄӱмытет илептя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атытымпотэн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C:\Users\Директор\Desktop\фото\конкурс фото\Фото0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714488"/>
            <a:ext cx="2571768" cy="1928826"/>
          </a:xfrm>
          <a:prstGeom prst="rect">
            <a:avLst/>
          </a:prstGeom>
          <a:noFill/>
        </p:spPr>
      </p:pic>
      <p:pic>
        <p:nvPicPr>
          <p:cNvPr id="13" name="Picture 2" descr="C:\Users\Директор\Desktop\фото\неделя воспитателя\DSC053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454" y="979351"/>
            <a:ext cx="3837702" cy="316402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3" descr="E:\Неделя_Ямала-82\DSC_84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32958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6429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     </a:t>
            </a:r>
            <a:r>
              <a:rPr lang="ru-RU" sz="3600" b="1" dirty="0" smtClean="0">
                <a:solidFill>
                  <a:schemeClr val="tx1"/>
                </a:solidFill>
              </a:rPr>
              <a:t>КРАЕВЕДЧЕСКИЙ         МУЗЕЙ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Школьный краеведческий музей, накопив богатый материал по экологии, этнографии стал культурным центром поселка Толька</a:t>
            </a:r>
          </a:p>
          <a:p>
            <a:endParaRPr lang="ru-RU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презентация школы 3 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982335"/>
            <a:ext cx="2732091" cy="205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презентация школы 3 0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84"/>
            <a:ext cx="2714612" cy="203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презентация школы 3 0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889500"/>
            <a:ext cx="27860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презентация школы 3 0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928934"/>
            <a:ext cx="291475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Игорь Федорович\Desktop\2014-2015\Мероприятия\С Фото\Музей\Музей\DSC_018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928934"/>
            <a:ext cx="2789670" cy="186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00364" y="485776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Сегодня школьный музей имеет  восемь экспозиций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5344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Одежда, обувь и головные уборы </a:t>
            </a:r>
            <a:r>
              <a:rPr lang="ru-RU" sz="2800" b="1" dirty="0" err="1" smtClean="0">
                <a:solidFill>
                  <a:schemeClr val="tx1"/>
                </a:solidFill>
              </a:rPr>
              <a:t>тазовских</a:t>
            </a:r>
            <a:r>
              <a:rPr lang="ru-RU" sz="2800" b="1" dirty="0" smtClean="0">
                <a:solidFill>
                  <a:schemeClr val="tx1"/>
                </a:solidFill>
              </a:rPr>
              <a:t>        селькупов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G:\музей\100_2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071678"/>
            <a:ext cx="4310094" cy="3232571"/>
          </a:xfrm>
          <a:prstGeom prst="rect">
            <a:avLst/>
          </a:prstGeom>
          <a:noFill/>
        </p:spPr>
      </p:pic>
      <p:pic>
        <p:nvPicPr>
          <p:cNvPr id="1027" name="Picture 3" descr="G:\музей\100_27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2928958" cy="3905276"/>
          </a:xfrm>
          <a:prstGeom prst="rect">
            <a:avLst/>
          </a:prstGeom>
          <a:noFill/>
        </p:spPr>
      </p:pic>
      <p:pic>
        <p:nvPicPr>
          <p:cNvPr id="4098" name="Picture 2" descr="G:\Музей 2011\100_27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571876"/>
            <a:ext cx="2100274" cy="2800365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Одежда и атрибуты селькупского шамана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8610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G:\проблемы\100_27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429024" cy="4419627"/>
          </a:xfrm>
          <a:prstGeom prst="rect">
            <a:avLst/>
          </a:prstGeom>
          <a:noFill/>
        </p:spPr>
      </p:pic>
      <p:pic>
        <p:nvPicPr>
          <p:cNvPr id="5123" name="Picture 3" descr="G:\музей\100_27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571613"/>
            <a:ext cx="4929222" cy="4536312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Флора и фауна нашего края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Музей старый\DSC028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0496" y="3071810"/>
            <a:ext cx="4821382" cy="3212869"/>
          </a:xfrm>
          <a:prstGeom prst="rect">
            <a:avLst/>
          </a:prstGeom>
          <a:noFill/>
        </p:spPr>
      </p:pic>
      <p:pic>
        <p:nvPicPr>
          <p:cNvPr id="3076" name="Picture 4" descr="G:\Музей 2011\100_27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286280" cy="3214711"/>
          </a:xfrm>
          <a:prstGeom prst="rect">
            <a:avLst/>
          </a:prstGeom>
          <a:noFill/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Жилище. Домашняя утварь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2008-02-10, Школа-интернат п.Толька\Школа-интернат п.Толька 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2071678"/>
            <a:ext cx="4703241" cy="3527431"/>
          </a:xfrm>
          <a:prstGeom prst="rect">
            <a:avLst/>
          </a:prstGeom>
          <a:noFill/>
        </p:spPr>
      </p:pic>
      <p:pic>
        <p:nvPicPr>
          <p:cNvPr id="5" name="Picture 3" descr="F:\Новая папка\PA1003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7" y="3071810"/>
            <a:ext cx="3214710" cy="2411033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Рабочие инструменты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музей\100_27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2500306"/>
            <a:ext cx="3485376" cy="2614032"/>
          </a:xfrm>
          <a:prstGeom prst="rect">
            <a:avLst/>
          </a:prstGeom>
          <a:noFill/>
        </p:spPr>
      </p:pic>
      <p:pic>
        <p:nvPicPr>
          <p:cNvPr id="3075" name="Picture 3" descr="G:\музей\100_2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3395682" cy="2546762"/>
          </a:xfrm>
          <a:prstGeom prst="rect">
            <a:avLst/>
          </a:prstGeom>
          <a:noFill/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3929090" cy="17590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Национально-региональный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компонент -  </a:t>
            </a:r>
          </a:p>
          <a:p>
            <a:pPr algn="ctr">
              <a:buNone/>
            </a:pPr>
            <a:endParaRPr lang="ru-RU" sz="1000" b="1" dirty="0" smtClean="0"/>
          </a:p>
          <a:p>
            <a:endParaRPr lang="ru-RU" dirty="0"/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0" y="428604"/>
            <a:ext cx="9144000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Бренд МОУ «ТШИ СОО»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42844" y="3286124"/>
          <a:ext cx="4226607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Слайд" r:id="rId5" imgW="3890715" imgH="2918519" progId="PowerPoint.Slide.12">
                  <p:embed/>
                </p:oleObj>
              </mc:Choice>
              <mc:Fallback>
                <p:oleObj name="Слайд" r:id="rId5" imgW="3890715" imgH="291851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3286124"/>
                        <a:ext cx="4226607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C:\Users\Школа\Desktop\Обряд\DSC_154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50006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521495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- как средство формирования этнической толерантности, ценностных ориентаций и духовных оснований социализации школьников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28860" y="55007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0232" y="52149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Толька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Транспорт и транспортные средства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музей\100_27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571612"/>
            <a:ext cx="4007483" cy="3000396"/>
          </a:xfrm>
          <a:prstGeom prst="rect">
            <a:avLst/>
          </a:prstGeom>
          <a:noFill/>
        </p:spPr>
      </p:pic>
      <p:pic>
        <p:nvPicPr>
          <p:cNvPr id="3" name="Picture 2" descr="F:\Новая папка\DSC028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3722889" cy="2481926"/>
          </a:xfrm>
          <a:prstGeom prst="rect">
            <a:avLst/>
          </a:prstGeom>
          <a:noFill/>
        </p:spPr>
      </p:pic>
      <p:pic>
        <p:nvPicPr>
          <p:cNvPr id="2051" name="Picture 3" descr="F:\Новая папка\Петрова И В 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3514723" cy="2636042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Игрушки детей коренной национальности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G:\проблемы\PC0604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857783" cy="3643337"/>
          </a:xfrm>
          <a:prstGeom prst="rect">
            <a:avLst/>
          </a:prstGeom>
          <a:noFill/>
        </p:spPr>
      </p:pic>
      <p:pic>
        <p:nvPicPr>
          <p:cNvPr id="6148" name="Picture 4" descr="G:\музей\100_27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357298"/>
            <a:ext cx="2671778" cy="3562371"/>
          </a:xfrm>
          <a:prstGeom prst="rect">
            <a:avLst/>
          </a:prstGeom>
          <a:noFill/>
        </p:spPr>
      </p:pic>
      <p:pic>
        <p:nvPicPr>
          <p:cNvPr id="6149" name="Picture 5" descr="G:\проблемы\P92102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929066"/>
            <a:ext cx="3143272" cy="2357454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Музейный материал собирается детскими творческими группами через организацию мини-экспедиций, встреч со старожилами села,  изучение научной краеведческой литературы.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F:\проблема\P4050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4774612" cy="3579628"/>
          </a:xfrm>
          <a:prstGeom prst="rect">
            <a:avLst/>
          </a:prstGeom>
          <a:noFill/>
        </p:spPr>
      </p:pic>
      <p:pic>
        <p:nvPicPr>
          <p:cNvPr id="5" name="Picture 2" descr="F:\проблема\P10103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429157" cy="3268667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0410">
            <a:off x="25024" y="14926"/>
            <a:ext cx="8455072" cy="15778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Ведётся  поисковая работа по восстановлению родственных связей семей воспитанников.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F:\проблема\P40500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4480" y="3500438"/>
            <a:ext cx="4143895" cy="3108960"/>
          </a:xfrm>
          <a:prstGeom prst="rect">
            <a:avLst/>
          </a:prstGeom>
          <a:noFill/>
        </p:spPr>
      </p:pic>
      <p:pic>
        <p:nvPicPr>
          <p:cNvPr id="5" name="Picture 2" descr="F:\проблема\конф\P20406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63" y="1643051"/>
            <a:ext cx="4191027" cy="3143271"/>
          </a:xfrm>
          <a:prstGeom prst="rect">
            <a:avLst/>
          </a:prstGeom>
          <a:noFill/>
        </p:spPr>
      </p:pic>
      <p:pic>
        <p:nvPicPr>
          <p:cNvPr id="6" name="Picture 2" descr="G:\Музей старый\DSC028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071966" cy="281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64294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музея проводятся  обзорные, тематические экскурсии, семинары по этнокультуре, уроки  КНЯ, истории, географии и биологии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проблема\конф\DSC004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4367215" cy="2911477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Валентина\Рабочий стол\Мои документы\НРК\Брайн-Фото 8.2.2012\LI_98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316" y="1285860"/>
            <a:ext cx="4430684" cy="3341716"/>
          </a:xfrm>
          <a:prstGeom prst="rect">
            <a:avLst/>
          </a:prstGeom>
          <a:noFill/>
        </p:spPr>
      </p:pic>
      <p:pic>
        <p:nvPicPr>
          <p:cNvPr id="9" name="Picture 4" descr="Школа-интернат п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04" y="4214818"/>
            <a:ext cx="3000396" cy="24288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500571"/>
            <a:ext cx="571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Участниками и активными действующими лицами  выступают не только обучающиеся и педагоги  МОУ «ТШИ СОО»,  но и ТЦ ДОД, ДШИ, воспитатели детского сада, работники Дома культуры, мастера Дома ремёсел, отдел молодёжной  культуры и политики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786842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Фольклорный материал активно используется во внеурочной              деятельности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F:\Калиничев В.Н\учитель года 08 интернат 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Национальный обряд «Лов рыбы»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Калиничев В.Н\DSC009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7179319" cy="4787678"/>
          </a:xfrm>
          <a:prstGeom prst="rect">
            <a:avLst/>
          </a:prstGeom>
          <a:noFill/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Народные  игры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Калиничев В.Н\учитель года 08 интернат 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3714776" cy="2786082"/>
          </a:xfrm>
          <a:prstGeom prst="rect">
            <a:avLst/>
          </a:prstGeom>
          <a:noFill/>
        </p:spPr>
      </p:pic>
      <p:pic>
        <p:nvPicPr>
          <p:cNvPr id="5" name="Picture 2" descr="F:\фото сканир\1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3789572" cy="2464937"/>
          </a:xfrm>
          <a:prstGeom prst="rect">
            <a:avLst/>
          </a:prstGeom>
          <a:noFill/>
        </p:spPr>
      </p:pic>
      <p:pic>
        <p:nvPicPr>
          <p:cNvPr id="7" name="Picture 2" descr="F:\фото сканир\10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3816071" cy="2482173"/>
          </a:xfrm>
          <a:prstGeom prst="rect">
            <a:avLst/>
          </a:prstGeom>
          <a:noFill/>
        </p:spPr>
      </p:pic>
      <p:pic>
        <p:nvPicPr>
          <p:cNvPr id="10" name="Picture 2" descr="F:\фото сканир\10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2599"/>
            <a:ext cx="4071966" cy="2648621"/>
          </a:xfrm>
          <a:prstGeom prst="rect">
            <a:avLst/>
          </a:prstGeom>
          <a:noFill/>
        </p:spPr>
      </p:pic>
      <p:pic>
        <p:nvPicPr>
          <p:cNvPr id="8" name="Picture 3" descr="G:\проблемы\P41000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000241"/>
            <a:ext cx="2286016" cy="2928958"/>
          </a:xfrm>
          <a:prstGeom prst="rect">
            <a:avLst/>
          </a:prstGeom>
          <a:noFill/>
        </p:spPr>
      </p:pic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Безымянны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 Национальный обряд «Поклонение огню»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Школа\Desktop\Обряд\DSC_1530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5939444" cy="39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DCIM\100NIKON\DSCN88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285860"/>
            <a:ext cx="38576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\Desktop\Обряд\DSC_154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4357694"/>
            <a:ext cx="3457447" cy="2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Игорь Федорович\Desktop\ОБМЕННИК\Ащеулова Кристина Владимировна 210\DSC_154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86256"/>
            <a:ext cx="3428992" cy="239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Игорь Федорович\Desktop\ОБМЕННИК\Ащеулова Кристина Владимировна 210\DSC_157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357694"/>
            <a:ext cx="2857520" cy="23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Воспитанники принимают участие в организации и проведении  праздника                   «День Оленевода»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E:\107___03\IMG_1311.JPG"/>
          <p:cNvPicPr>
            <a:picLocks noGrp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5"/>
            <a:ext cx="29289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107___03\IMG_132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428736"/>
            <a:ext cx="2881321" cy="20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107___03\IMG_144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31432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107___03\IMG_134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357029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P10103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71876"/>
            <a:ext cx="2500330" cy="2643206"/>
          </a:xfrm>
          <a:prstGeom prst="rect">
            <a:avLst/>
          </a:prstGeom>
          <a:noFill/>
        </p:spPr>
      </p:pic>
      <p:pic>
        <p:nvPicPr>
          <p:cNvPr id="11" name="Рисунок 10" descr="E:\107___03\IMG_136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42873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Оформляется «Детский чум», где представлены предметы селькупского жилища, национальной кухни и   творческие работы.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104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 МОУ «ТШИ СОО» - одна из старейших школ </a:t>
            </a:r>
            <a:r>
              <a:rPr lang="ru-RU" i="1" dirty="0" err="1" smtClean="0">
                <a:latin typeface="Arial" charset="0"/>
              </a:rPr>
              <a:t>Красноселькупского</a:t>
            </a:r>
            <a:r>
              <a:rPr lang="ru-RU" i="1" dirty="0" smtClean="0">
                <a:latin typeface="Arial" charset="0"/>
              </a:rPr>
              <a:t> района.</a:t>
            </a:r>
          </a:p>
          <a:p>
            <a:pPr eaLnBrk="0" hangingPunct="0"/>
            <a:r>
              <a:rPr lang="ru-RU" i="1" dirty="0" smtClean="0">
                <a:latin typeface="Arial" charset="0"/>
              </a:rPr>
              <a:t>В своём развитии она прошла несколько этапов:</a:t>
            </a:r>
          </a:p>
          <a:p>
            <a:pPr eaLnBrk="0" hangingPunct="0"/>
            <a:r>
              <a:rPr lang="ru-RU" i="1" dirty="0" smtClean="0">
                <a:latin typeface="Arial" charset="0"/>
              </a:rPr>
              <a:t>*1931 год – основана начальная школа;</a:t>
            </a:r>
          </a:p>
          <a:p>
            <a:pPr eaLnBrk="0" hangingPunct="0">
              <a:buFontTx/>
              <a:buChar char="•"/>
            </a:pPr>
            <a:r>
              <a:rPr lang="ru-RU" i="1" dirty="0" smtClean="0">
                <a:latin typeface="Arial" charset="0"/>
              </a:rPr>
              <a:t>1970 год – преобразована в восьмилетнюю школу-интернат;</a:t>
            </a:r>
          </a:p>
          <a:p>
            <a:pPr eaLnBrk="0" hangingPunct="0">
              <a:buFontTx/>
              <a:buChar char="•"/>
            </a:pPr>
            <a:r>
              <a:rPr lang="ru-RU" i="1" dirty="0" smtClean="0">
                <a:latin typeface="Arial" charset="0"/>
              </a:rPr>
              <a:t>1981 год – реорганизована в среднюю, с 10-летним сроком обучения;</a:t>
            </a:r>
          </a:p>
          <a:p>
            <a:pPr eaLnBrk="0" hangingPunct="0">
              <a:buFontTx/>
              <a:buChar char="•"/>
            </a:pPr>
            <a:r>
              <a:rPr lang="ru-RU" i="1" dirty="0" smtClean="0">
                <a:latin typeface="Arial" charset="0"/>
              </a:rPr>
              <a:t>1988 год – получила статус средней общеобразовательной школы-интерната.</a:t>
            </a:r>
            <a:endParaRPr lang="ru-RU" dirty="0"/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Содержимое 8" descr="C:\ОБМЕННИК\Евгений Игоревич\shkoola_c_verxu.jpg"/>
          <p:cNvPicPr>
            <a:picLocks noGrp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2286016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" name="Рисунок 9" descr="pictur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1357299"/>
            <a:ext cx="2214578" cy="1571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2" name="Picture 4" descr="S630108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357298"/>
            <a:ext cx="2428860" cy="13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S630107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714620"/>
            <a:ext cx="2374157" cy="153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4348" y="64291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История       школы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Стал традиционным в школе «Подиум национальной одежды»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04"/>
            <a:ext cx="8534400" cy="98582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43709"/>
            <a:ext cx="9144000" cy="46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\AppData\Local\Microsoft\Windows\Temporary Internet Files\Content.Word\DSC_032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5005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Школа\Desktop\ОБМЕННИК\Ащеулова Кристина Владимировна 210\День оленевода\DSC_020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46434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К конферен\Сапыцкая Елена Александровна 214\DSC0381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43576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:\Калиничев В.Н\DSC008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036268"/>
            <a:ext cx="2094467" cy="3143055"/>
          </a:xfrm>
          <a:prstGeom prst="rect">
            <a:avLst/>
          </a:prstGeom>
          <a:noFill/>
        </p:spPr>
      </p:pic>
      <p:pic>
        <p:nvPicPr>
          <p:cNvPr id="14" name="Рисунок 13" descr="H:\DCIM\129___03\IMG_602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00570"/>
            <a:ext cx="27146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857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Рисунок 1" descr="SHK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64" y="857232"/>
            <a:ext cx="8715436" cy="5715000"/>
          </a:xfrm>
          <a:prstGeom prst="rect">
            <a:avLst/>
          </a:prstGeom>
          <a:noFill/>
        </p:spPr>
      </p:pic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929058" y="3071810"/>
            <a:ext cx="1419225" cy="12303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«ТШИ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786446" y="1571612"/>
            <a:ext cx="1195387" cy="107157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дополнительного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образования детей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572132" y="5072074"/>
            <a:ext cx="1214446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Центральная районная больница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2428860" y="5143512"/>
            <a:ext cx="1214446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Управление по культуре и молодежной политике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571604" y="2714620"/>
            <a:ext cx="1214446" cy="11953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Ямал-Энерго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Агрофирма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929058" y="1071546"/>
            <a:ext cx="1295400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Администрация МО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КМНС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1857356" y="4000504"/>
            <a:ext cx="1214446" cy="107157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«ДОМ»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428860" y="1571612"/>
            <a:ext cx="1285884" cy="11191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Управление образования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429388" y="4071942"/>
            <a:ext cx="1214446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ПОМ, Пожарная часть села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429388" y="2714620"/>
            <a:ext cx="1285884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Детская школа искусств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3929058" y="5286388"/>
            <a:ext cx="1276350" cy="12096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Центр занятости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AutoShape 4"/>
          <p:cNvSpPr>
            <a:spLocks noChangeShapeType="1"/>
          </p:cNvSpPr>
          <p:nvPr/>
        </p:nvSpPr>
        <p:spPr bwMode="auto">
          <a:xfrm>
            <a:off x="3000364" y="2643182"/>
            <a:ext cx="428628" cy="428627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/>
          <p:cNvSpPr>
            <a:spLocks noChangeShapeType="1"/>
          </p:cNvSpPr>
          <p:nvPr/>
        </p:nvSpPr>
        <p:spPr bwMode="auto">
          <a:xfrm>
            <a:off x="2643174" y="3214686"/>
            <a:ext cx="838200" cy="265112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/>
          <p:cNvSpPr>
            <a:spLocks noChangeShapeType="1"/>
          </p:cNvSpPr>
          <p:nvPr/>
        </p:nvSpPr>
        <p:spPr bwMode="auto">
          <a:xfrm flipV="1">
            <a:off x="3214678" y="4357693"/>
            <a:ext cx="552447" cy="642942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ShapeType="1"/>
          </p:cNvSpPr>
          <p:nvPr/>
        </p:nvSpPr>
        <p:spPr bwMode="auto">
          <a:xfrm flipV="1">
            <a:off x="4143372" y="2357430"/>
            <a:ext cx="45719" cy="56673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ShapeType="1"/>
          </p:cNvSpPr>
          <p:nvPr/>
        </p:nvSpPr>
        <p:spPr bwMode="auto">
          <a:xfrm flipH="1" flipV="1">
            <a:off x="4481507" y="4357693"/>
            <a:ext cx="45719" cy="928694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/>
          <p:cNvSpPr>
            <a:spLocks noChangeShapeType="1"/>
          </p:cNvSpPr>
          <p:nvPr/>
        </p:nvSpPr>
        <p:spPr bwMode="auto">
          <a:xfrm>
            <a:off x="5143504" y="4071941"/>
            <a:ext cx="1071570" cy="357191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/>
          <p:cNvSpPr>
            <a:spLocks noChangeShapeType="1"/>
          </p:cNvSpPr>
          <p:nvPr/>
        </p:nvSpPr>
        <p:spPr bwMode="auto">
          <a:xfrm flipV="1">
            <a:off x="5357818" y="3474719"/>
            <a:ext cx="1285884" cy="97157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/>
          <p:cNvSpPr>
            <a:spLocks noChangeShapeType="1"/>
          </p:cNvSpPr>
          <p:nvPr/>
        </p:nvSpPr>
        <p:spPr bwMode="auto">
          <a:xfrm>
            <a:off x="4146550" y="3605213"/>
            <a:ext cx="819150" cy="2413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/>
          <p:cNvSpPr>
            <a:spLocks noChangeShapeType="1"/>
          </p:cNvSpPr>
          <p:nvPr/>
        </p:nvSpPr>
        <p:spPr bwMode="auto">
          <a:xfrm flipV="1">
            <a:off x="5072067" y="2500306"/>
            <a:ext cx="857256" cy="377826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ShapeType="1"/>
          </p:cNvSpPr>
          <p:nvPr/>
        </p:nvSpPr>
        <p:spPr bwMode="auto">
          <a:xfrm flipH="1">
            <a:off x="3000364" y="4000504"/>
            <a:ext cx="500066" cy="606424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3571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– партнёры МОУ «ТШИ СОО»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435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«Мистер </a:t>
            </a:r>
            <a:r>
              <a:rPr lang="ru-RU" sz="2800" b="1" dirty="0" err="1" smtClean="0">
                <a:solidFill>
                  <a:srgbClr val="FF0000"/>
                </a:solidFill>
              </a:rPr>
              <a:t>Этно-Толька</a:t>
            </a:r>
            <a:r>
              <a:rPr lang="ru-RU" sz="2800" b="1" dirty="0" smtClean="0">
                <a:solidFill>
                  <a:srgbClr val="FF0000"/>
                </a:solidFill>
              </a:rPr>
              <a:t> 2014»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643446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«Мисс  Северное сияние-2015»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Игорь Федорович\Desktop\ОБМЕННИК\Ащеулова Кристина Владимировна 210\Мистер Этно Толька\Мистер Этно Толька\DSC_02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47863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\AppData\Local\Microsoft\Windows\Temporary Internet Files\Content.Word\DSC_03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4572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57148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Общепоселковые мероприятия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85720" y="714357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 развития системы национального воспитания, возвращения к этническим корням, к ценностям личного выбора, индивидуальной траектории развития человека в рамках школьного образования становится все более важным обращение к индивидуальности  ребенка, его личной ответственности  за свой учебный и жизненный опыт, за принятие решений о своем дальнейшем образовании, трудовой 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07___03\IMG_14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714752"/>
            <a:ext cx="36433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E:\107___03\IMG_1363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33679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фото стенд 2006 0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143380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Учитель года 2013\моё\DSC053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85992"/>
            <a:ext cx="914400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С 2005 года ОУ является опорной школой района                  по </a:t>
            </a:r>
            <a:r>
              <a:rPr lang="ru-RU" b="1" dirty="0" smtClean="0"/>
              <a:t>национально-региональному компоненту.</a:t>
            </a:r>
          </a:p>
          <a:p>
            <a:pPr algn="just">
              <a:buNone/>
            </a:pPr>
            <a:r>
              <a:rPr lang="ru-RU" dirty="0" smtClean="0"/>
              <a:t>   МОУ «ТШИ СОО» – это многонациональная школа, накопившая богатый опыт по обучению и воспитанию детей из числа МНС в условиях общеобразовательной школы –интерната.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РХ\Desktop\Фото067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34289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РХ\Desktop\Фото066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500042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SC_17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28604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детей  МНС на протяжении последних лет постоянно увеличивается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3071834" cy="214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214678" y="1643050"/>
          <a:ext cx="300039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3643314"/>
          <a:ext cx="30718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000364" y="3714752"/>
          <a:ext cx="30718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29322" y="3714752"/>
          <a:ext cx="30718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143604" y="1643050"/>
          <a:ext cx="300039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357562"/>
            <a:ext cx="8591390" cy="274148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«ТШИ СОО» – это многомерная, многопрофильная сельская общеобразовательная школа-интернат, которая не только оказывает образовательные  услуги, но осуществляет согласно законодательству социальную помощь и поддержку детям из числа КМНС, родители которых ведут кочевой и полукочевой образ жизни, детям сиротам и детям, оставшимся  без попечения родителей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9144000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ОТЛИЧИТЕЛЬНЫЕ ОСОБЕННОСТИ ОБРАЗОВАТЕЛЬНОГО УЧРЕЖДЕНИЯ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1380" name="Picture 4" descr="DSC018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00024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 descr="фото презентация профиль в селькуп 0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643050"/>
            <a:ext cx="2630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фото стенд 2006 0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2730503" cy="17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 descr="фото презентация профиль в селькуп 0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785926"/>
            <a:ext cx="2400038" cy="16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школе – интернате создана целостная система национального  воспитания на основе   </a:t>
            </a:r>
            <a:r>
              <a:rPr lang="ru-RU" sz="2400" b="1" dirty="0" err="1" smtClean="0">
                <a:solidFill>
                  <a:schemeClr val="tx1"/>
                </a:solidFill>
              </a:rPr>
              <a:t>этнопедагогики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мусиенко учитель года 0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1691640" cy="15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презентация школы 3 0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1908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мусиенко учитель года 07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143248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мусиенко учитель года 0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1944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70" y="1428736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Приоритетными  направлениями  работы  школы-интерната с детьми являются поиск оптимальных форм обучения детей коренных малочисленных народов севера, обеспечение реализации их прав на получение образования и воспитания </a:t>
            </a:r>
            <a:r>
              <a:rPr lang="ru-RU" dirty="0" smtClean="0"/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традициях культуры и истории своего народа. </a:t>
            </a:r>
          </a:p>
          <a:p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278605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i="1" dirty="0" smtClean="0">
                <a:latin typeface="Arial" charset="0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3372" y="3071810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традиционных приёмов, принятых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этнопедагогике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позволяет эффективно корректировать поведение детей, помогает в воспитании детей, знающих традиции и культуру своих  предков.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786322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направлении большую роль играют технологические ДТО. 80% ребят коренной национальности занимаются  в детских творческих объединениях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2857496"/>
            <a:ext cx="8805672" cy="35004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         Осваивают работу с мехом, шьют национальные костюмы, занимаются резьбой по дереву, осваивают лов рыбы, вязание сетей, вождение снегохода, сами изготавливают лыжи, сани, готовят национальные блюда.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4" descr="PC0604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7554" cy="2812552"/>
          </a:xfrm>
          <a:prstGeom prst="rect">
            <a:avLst/>
          </a:prstGeom>
          <a:noFill/>
        </p:spPr>
      </p:pic>
      <p:pic>
        <p:nvPicPr>
          <p:cNvPr id="10" name="Рисунок 9" descr="фото презентация профиль в селькуп 0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301083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2008-02-26, мусиенко учитель года\мусиенко учитель года 0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214818"/>
            <a:ext cx="3286116" cy="2489215"/>
          </a:xfrm>
          <a:prstGeom prst="rect">
            <a:avLst/>
          </a:prstGeom>
          <a:noFill/>
        </p:spPr>
      </p:pic>
      <p:pic>
        <p:nvPicPr>
          <p:cNvPr id="12" name="Picture 5" descr="G:\Калиничев В.Н\DSC006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3687171" cy="2243800"/>
          </a:xfrm>
          <a:prstGeom prst="rect">
            <a:avLst/>
          </a:prstGeom>
          <a:noFill/>
        </p:spPr>
      </p:pic>
      <p:pic>
        <p:nvPicPr>
          <p:cNvPr id="13" name="Picture 3" descr="G:\2008-02-26, мусиенко учитель года\мусиенко учитель года 0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286256"/>
            <a:ext cx="3226856" cy="2286016"/>
          </a:xfrm>
          <a:prstGeom prst="rect">
            <a:avLst/>
          </a:prstGeom>
          <a:noFill/>
        </p:spPr>
      </p:pic>
      <p:pic>
        <p:nvPicPr>
          <p:cNvPr id="14" name="Рисунок 13" descr="C:\Users\Школа\Desktop\ОБМЕННИК\Ащеулова Кристина Владимировна 210\День оленевода\DSC_011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0"/>
            <a:ext cx="33575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фото сканир\100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071810"/>
            <a:ext cx="2258208" cy="2006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5720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Важную роль в этом направлении играет </a:t>
            </a:r>
          </a:p>
          <a:p>
            <a:pPr algn="r">
              <a:buNone/>
            </a:pPr>
            <a:r>
              <a:rPr lang="ru-RU" sz="2000" dirty="0" smtClean="0"/>
              <a:t>сотрудничество с родителями. Ребята под </a:t>
            </a:r>
          </a:p>
          <a:p>
            <a:pPr algn="r">
              <a:buNone/>
            </a:pPr>
            <a:r>
              <a:rPr lang="ru-RU" sz="2000" dirty="0" smtClean="0"/>
              <a:t>руководством педагогов выезжают на </a:t>
            </a:r>
          </a:p>
          <a:p>
            <a:pPr algn="r">
              <a:buNone/>
            </a:pPr>
            <a:r>
              <a:rPr lang="ru-RU" sz="2000" dirty="0" err="1" smtClean="0"/>
              <a:t>угодия</a:t>
            </a:r>
            <a:r>
              <a:rPr lang="ru-RU" sz="2000" dirty="0" smtClean="0"/>
              <a:t> к воспитанникам на каникулах </a:t>
            </a:r>
          </a:p>
          <a:p>
            <a:pPr algn="r">
              <a:buNone/>
            </a:pPr>
            <a:r>
              <a:rPr lang="ru-RU" sz="2000" dirty="0" smtClean="0"/>
              <a:t>и  на выходные дни.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школе стало традицией проводить</a:t>
            </a:r>
          </a:p>
          <a:p>
            <a:pPr>
              <a:buNone/>
            </a:pPr>
            <a:r>
              <a:rPr lang="ru-RU" sz="2000" dirty="0" smtClean="0"/>
              <a:t> национальные праздники, спортивные </a:t>
            </a:r>
          </a:p>
          <a:p>
            <a:pPr>
              <a:buNone/>
            </a:pPr>
            <a:r>
              <a:rPr lang="ru-RU" sz="2000" dirty="0" smtClean="0"/>
              <a:t>состязания по национальным видам спорта, </a:t>
            </a:r>
          </a:p>
          <a:p>
            <a:pPr>
              <a:buNone/>
            </a:pPr>
            <a:r>
              <a:rPr lang="ru-RU" sz="2000" dirty="0" smtClean="0"/>
              <a:t>национальные игры. Традиционны Недели </a:t>
            </a:r>
          </a:p>
          <a:p>
            <a:pPr>
              <a:buNone/>
            </a:pPr>
            <a:r>
              <a:rPr lang="ru-RU" sz="2000" dirty="0" smtClean="0"/>
              <a:t>Ямала в ноябре месяце, когда воспитанники </a:t>
            </a:r>
          </a:p>
          <a:p>
            <a:pPr>
              <a:buNone/>
            </a:pPr>
            <a:r>
              <a:rPr lang="ru-RU" sz="2000" dirty="0" smtClean="0"/>
              <a:t>демонстрируют национальные обряды, кукольные </a:t>
            </a:r>
          </a:p>
          <a:p>
            <a:pPr>
              <a:buNone/>
            </a:pPr>
            <a:r>
              <a:rPr lang="ru-RU" sz="2000" dirty="0" smtClean="0"/>
              <a:t>спектакли, национальную кухню, свои поделки.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9687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\PA10030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3714776" cy="2857520"/>
          </a:xfrm>
          <a:prstGeom prst="rect">
            <a:avLst/>
          </a:prstGeom>
          <a:noFill/>
        </p:spPr>
      </p:pic>
      <p:pic>
        <p:nvPicPr>
          <p:cNvPr id="8" name="Рисунок 7" descr="F:\фото сканир\100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0245" y="4815444"/>
            <a:ext cx="2003755" cy="2042556"/>
          </a:xfrm>
          <a:prstGeom prst="rect">
            <a:avLst/>
          </a:prstGeom>
          <a:noFill/>
        </p:spPr>
      </p:pic>
      <p:pic>
        <p:nvPicPr>
          <p:cNvPr id="7" name="Рисунок 6" descr="F:\проблема\P403002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857628"/>
            <a:ext cx="1916627" cy="182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2145</TotalTime>
  <Words>962</Words>
  <Application>Microsoft Office PowerPoint</Application>
  <PresentationFormat>Экран (4:3)</PresentationFormat>
  <Paragraphs>176</Paragraphs>
  <Slides>34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Georgia</vt:lpstr>
      <vt:lpstr>Times New Roman</vt:lpstr>
      <vt:lpstr>Wingdings</vt:lpstr>
      <vt:lpstr>Wingdings 2</vt:lpstr>
      <vt:lpstr>Официальная</vt:lpstr>
      <vt:lpstr>Слайд</vt:lpstr>
      <vt:lpstr>Презентация PowerPoint</vt:lpstr>
      <vt:lpstr>Презентация PowerPoint</vt:lpstr>
      <vt:lpstr> </vt:lpstr>
      <vt:lpstr>Презентация PowerPoint</vt:lpstr>
      <vt:lpstr>Количество детей  МНС на протяжении последних лет постоянно увеличивается</vt:lpstr>
      <vt:lpstr>Презентация PowerPoint</vt:lpstr>
      <vt:lpstr>    В школе – интернате создана целостная система национального  воспитания на основе   этнопедагогики 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          КРАЕВЕДЧЕСКИЙ         МУЗЕЙ</vt:lpstr>
      <vt:lpstr>Одежда, обувь и головные уборы тазовских        селькупов</vt:lpstr>
      <vt:lpstr>Одежда и атрибуты селькупского шамана</vt:lpstr>
      <vt:lpstr>Флора и фауна нашего края</vt:lpstr>
      <vt:lpstr>Жилище. Домашняя утварь</vt:lpstr>
      <vt:lpstr>Рабочие инструменты</vt:lpstr>
      <vt:lpstr>Транспорт и транспортные средства</vt:lpstr>
      <vt:lpstr>Игрушки детей коренной национальности</vt:lpstr>
      <vt:lpstr>Музейный материал собирается детскими творческими группами через организацию мини-экспедиций, встреч со старожилами села,  изучение научной краеведческой литературы.</vt:lpstr>
      <vt:lpstr>Ведётся  поисковая работа по восстановлению родственных связей семей воспитанников.</vt:lpstr>
      <vt:lpstr>На базе музея проводятся  обзорные, тематические экскурсии, семинары по этнокультуре, уроки  КНЯ, истории, географии и биологии</vt:lpstr>
      <vt:lpstr>Фольклорный материал активно используется во внеурочной              деятельности </vt:lpstr>
      <vt:lpstr> Национальный обряд «Лов рыбы»</vt:lpstr>
      <vt:lpstr> Народные  игры </vt:lpstr>
      <vt:lpstr> Национальный обряд «Поклонение огню»</vt:lpstr>
      <vt:lpstr>  Воспитанники принимают участие в организации и проведении  праздника                   «День Оленевода» </vt:lpstr>
      <vt:lpstr>Стал традиционным в школе «Подиум национальной одежды»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xtonn</cp:lastModifiedBy>
  <cp:revision>227</cp:revision>
  <dcterms:created xsi:type="dcterms:W3CDTF">2011-10-10T20:56:12Z</dcterms:created>
  <dcterms:modified xsi:type="dcterms:W3CDTF">2016-09-02T04:59:59Z</dcterms:modified>
</cp:coreProperties>
</file>