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64" r:id="rId5"/>
    <p:sldId id="262" r:id="rId6"/>
    <p:sldId id="265" r:id="rId7"/>
    <p:sldId id="267" r:id="rId8"/>
    <p:sldId id="268" r:id="rId9"/>
    <p:sldId id="261" r:id="rId10"/>
    <p:sldId id="266" r:id="rId1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4" d="100"/>
          <a:sy n="84" d="100"/>
        </p:scale>
        <p:origin x="-96" y="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C163EEE0-B9D4-4C28-80BF-5EA57DB1DC6F}" type="datetimeFigureOut">
              <a:rPr lang="ru-RU"/>
              <a:pPr>
                <a:defRPr/>
              </a:pPr>
              <a:t>23.03.2016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A409FA5-C543-46BC-AD23-9A3112B674F1}"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9E4257A-998F-409F-81D1-B4171960A270}" type="datetimeFigureOut">
              <a:rPr lang="ru-RU"/>
              <a:pPr>
                <a:defRPr/>
              </a:pPr>
              <a:t>23.03.2016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018A3FE-18B2-413F-B9A3-A0CD4C4048C8}"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E57F031-1519-488A-BC57-21DBD5D57670}" type="datetimeFigureOut">
              <a:rPr lang="ru-RU"/>
              <a:pPr>
                <a:defRPr/>
              </a:pPr>
              <a:t>23.03.2016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45283BB-6C04-4056-8D22-A5EBF7DB45D9}"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C9D0C13-FF8C-42BD-9CED-2B291747721E}" type="datetimeFigureOut">
              <a:rPr lang="ru-RU"/>
              <a:pPr>
                <a:defRPr/>
              </a:pPr>
              <a:t>23.03.2016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FCB229A-C19F-4A4B-930F-12F2C406E113}"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C31AE822-A513-46E7-A60C-0398DF50428B}" type="datetimeFigureOut">
              <a:rPr lang="ru-RU"/>
              <a:pPr>
                <a:defRPr/>
              </a:pPr>
              <a:t>23.03.2016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F4408E3-3C0C-4F45-A961-0C2396E30168}"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F17DC756-7600-4EE6-A368-80874EFE9AF0}" type="datetimeFigureOut">
              <a:rPr lang="ru-RU"/>
              <a:pPr>
                <a:defRPr/>
              </a:pPr>
              <a:t>23.03.2016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7F03FF2-F449-4AE1-97AF-09721E35F38F}"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6E8B1E74-589A-451B-8AEF-23935691C9E6}" type="datetimeFigureOut">
              <a:rPr lang="ru-RU"/>
              <a:pPr>
                <a:defRPr/>
              </a:pPr>
              <a:t>23.03.2016</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FEAF11A6-A7C1-4D94-9FBA-65EFAF8FA647}"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975C55CC-634F-4EA8-AEC5-858142021294}" type="datetimeFigureOut">
              <a:rPr lang="ru-RU"/>
              <a:pPr>
                <a:defRPr/>
              </a:pPr>
              <a:t>23.03.2016</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D3363751-F566-46D4-A3AB-8972884C96E2}"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B0BE6ADF-23A2-4EAB-95A7-E9B0B7E44096}" type="datetimeFigureOut">
              <a:rPr lang="ru-RU"/>
              <a:pPr>
                <a:defRPr/>
              </a:pPr>
              <a:t>23.03.2016</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662AB27D-5640-4760-B25D-1126ED8BF9A4}"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325F5DF-D521-4A72-B135-84CADD1D75C8}" type="datetimeFigureOut">
              <a:rPr lang="ru-RU"/>
              <a:pPr>
                <a:defRPr/>
              </a:pPr>
              <a:t>23.03.2016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69FA22F-CFA0-4E30-88F1-EF03EF8D0528}"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885DA89-E692-43F2-B03C-28F79237B867}" type="datetimeFigureOut">
              <a:rPr lang="ru-RU"/>
              <a:pPr>
                <a:defRPr/>
              </a:pPr>
              <a:t>23.03.2016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6186129-CB98-4BF6-A6CE-60C6409A77A4}"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5E8E5981-2A90-48A4-A000-7EEE07EDB1FE}" type="datetimeFigureOut">
              <a:rPr lang="ru-RU"/>
              <a:pPr>
                <a:defRPr/>
              </a:pPr>
              <a:t>23.03.2016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9B8646EB-8E8F-4EAE-9EBC-D5CD601106B3}"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9" name="Picture 7" descr="загружено"/>
          <p:cNvPicPr>
            <a:picLocks noChangeAspect="1" noChangeArrowheads="1"/>
          </p:cNvPicPr>
          <p:nvPr/>
        </p:nvPicPr>
        <p:blipFill>
          <a:blip r:embed="rId2"/>
          <a:srcRect/>
          <a:stretch>
            <a:fillRect/>
          </a:stretch>
        </p:blipFill>
        <p:spPr bwMode="auto">
          <a:xfrm>
            <a:off x="0" y="2636838"/>
            <a:ext cx="5867400" cy="4221162"/>
          </a:xfrm>
          <a:prstGeom prst="rect">
            <a:avLst/>
          </a:prstGeom>
          <a:noFill/>
        </p:spPr>
      </p:pic>
      <p:pic>
        <p:nvPicPr>
          <p:cNvPr id="13321" name="Picture 9" descr="загружено (1)"/>
          <p:cNvPicPr>
            <a:picLocks noChangeAspect="1" noChangeArrowheads="1"/>
          </p:cNvPicPr>
          <p:nvPr/>
        </p:nvPicPr>
        <p:blipFill>
          <a:blip r:embed="rId3"/>
          <a:srcRect/>
          <a:stretch>
            <a:fillRect/>
          </a:stretch>
        </p:blipFill>
        <p:spPr bwMode="auto">
          <a:xfrm>
            <a:off x="6524625" y="5114925"/>
            <a:ext cx="2619375" cy="1743075"/>
          </a:xfrm>
          <a:prstGeom prst="rect">
            <a:avLst/>
          </a:prstGeom>
          <a:noFill/>
        </p:spPr>
      </p:pic>
      <p:sp>
        <p:nvSpPr>
          <p:cNvPr id="5" name="Прямоугольник 4"/>
          <p:cNvSpPr/>
          <p:nvPr/>
        </p:nvSpPr>
        <p:spPr>
          <a:xfrm>
            <a:off x="642910" y="0"/>
            <a:ext cx="8072493" cy="258532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Как сохранить </a:t>
            </a:r>
            <a:r>
              <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ЗДОРОВЬЕ </a:t>
            </a:r>
          </a:p>
          <a:p>
            <a:pPr algn="ctr"/>
            <a:r>
              <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во время экзаменов</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spd="slow">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8" descr="454545556 Jykfqy.ru"/>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4578" name="WordArt 10"/>
          <p:cNvSpPr>
            <a:spLocks noChangeArrowheads="1" noChangeShapeType="1" noTextEdit="1"/>
          </p:cNvSpPr>
          <p:nvPr/>
        </p:nvSpPr>
        <p:spPr bwMode="auto">
          <a:xfrm>
            <a:off x="1692275" y="5013325"/>
            <a:ext cx="6335713" cy="719138"/>
          </a:xfrm>
          <a:prstGeom prst="rect">
            <a:avLst/>
          </a:prstGeom>
        </p:spPr>
        <p:txBody>
          <a:bodyPr wrap="none" fromWordArt="1">
            <a:prstTxWarp prst="textPlain">
              <a:avLst>
                <a:gd name="adj" fmla="val 50000"/>
              </a:avLst>
            </a:prstTxWarp>
            <a:scene3d>
              <a:camera prst="legacyPerspectiveTopRight"/>
              <a:lightRig rig="legacyFlat3" dir="b"/>
            </a:scene3d>
            <a:sp3d extrusionH="121893000" prstMaterial="legacyMatte">
              <a:extrusionClr>
                <a:srgbClr val="FFFF00"/>
              </a:extrusionClr>
            </a:sp3d>
          </a:bodyPr>
          <a:lstStyle/>
          <a:p>
            <a:pPr algn="ctr"/>
            <a:r>
              <a:rPr lang="ru-RU" sz="3600" kern="10">
                <a:ln w="9525">
                  <a:round/>
                  <a:headEnd/>
                  <a:tailEnd/>
                </a:ln>
                <a:gradFill rotWithShape="1">
                  <a:gsLst>
                    <a:gs pos="0">
                      <a:srgbClr val="6600CC"/>
                    </a:gs>
                    <a:gs pos="100000">
                      <a:srgbClr val="CC00CC"/>
                    </a:gs>
                  </a:gsLst>
                  <a:lin ang="5400000" scaled="1"/>
                </a:gradFill>
                <a:latin typeface="Impact"/>
              </a:rPr>
              <a:t>Спасибо за внимание!</a:t>
            </a:r>
          </a:p>
        </p:txBody>
      </p:sp>
    </p:spTree>
  </p:cSld>
  <p:clrMapOvr>
    <a:masterClrMapping/>
  </p:clrMapOvr>
  <p:transition spd="slow">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4" descr="Bulle Droite Montre Bas clip art Vector Clip Art"/>
          <p:cNvPicPr>
            <a:picLocks noChangeAspect="1" noChangeArrowheads="1"/>
          </p:cNvPicPr>
          <p:nvPr/>
        </p:nvPicPr>
        <p:blipFill>
          <a:blip r:embed="rId2"/>
          <a:srcRect/>
          <a:stretch>
            <a:fillRect/>
          </a:stretch>
        </p:blipFill>
        <p:spPr bwMode="auto">
          <a:xfrm>
            <a:off x="2339975" y="1773238"/>
            <a:ext cx="3744913" cy="2876550"/>
          </a:xfrm>
          <a:prstGeom prst="rect">
            <a:avLst/>
          </a:prstGeom>
          <a:noFill/>
          <a:ln w="9525">
            <a:noFill/>
            <a:miter lim="800000"/>
            <a:headEnd/>
            <a:tailEnd/>
          </a:ln>
        </p:spPr>
      </p:pic>
      <p:sp>
        <p:nvSpPr>
          <p:cNvPr id="17410" name="Rectangle 1"/>
          <p:cNvSpPr>
            <a:spLocks noChangeArrowheads="1"/>
          </p:cNvSpPr>
          <p:nvPr/>
        </p:nvSpPr>
        <p:spPr bwMode="auto">
          <a:xfrm>
            <a:off x="2484438" y="1844675"/>
            <a:ext cx="2808287" cy="1569660"/>
          </a:xfrm>
          <a:prstGeom prst="rect">
            <a:avLst/>
          </a:prstGeom>
          <a:noFill/>
          <a:ln w="9525">
            <a:noFill/>
            <a:miter lim="800000"/>
            <a:headEnd/>
            <a:tailEnd/>
          </a:ln>
        </p:spPr>
        <p:txBody>
          <a:bodyPr anchor="ctr">
            <a:spAutoFit/>
          </a:bodyPr>
          <a:lstStyle/>
          <a:p>
            <a:pPr algn="ctr"/>
            <a:r>
              <a:rPr lang="ru-RU" sz="2400" b="1" i="1" dirty="0">
                <a:solidFill>
                  <a:srgbClr val="002060"/>
                </a:solidFill>
                <a:latin typeface="Times New Roman" pitchFamily="18" charset="0"/>
                <a:ea typeface="Calibri" pitchFamily="34" charset="0"/>
                <a:cs typeface="Times New Roman" pitchFamily="18" charset="0"/>
              </a:rPr>
              <a:t>Способы укрепления </a:t>
            </a:r>
            <a:r>
              <a:rPr lang="ru-RU" sz="2400" b="1" i="1" dirty="0" smtClean="0">
                <a:solidFill>
                  <a:srgbClr val="002060"/>
                </a:solidFill>
                <a:latin typeface="Times New Roman" pitchFamily="18" charset="0"/>
                <a:ea typeface="Calibri" pitchFamily="34" charset="0"/>
                <a:cs typeface="Times New Roman" pitchFamily="18" charset="0"/>
              </a:rPr>
              <a:t>здоровья </a:t>
            </a:r>
            <a:r>
              <a:rPr lang="ru-RU" sz="2400" b="1" i="1" dirty="0">
                <a:solidFill>
                  <a:srgbClr val="002060"/>
                </a:solidFill>
                <a:latin typeface="Times New Roman" pitchFamily="18" charset="0"/>
                <a:ea typeface="Calibri" pitchFamily="34" charset="0"/>
                <a:cs typeface="Times New Roman" pitchFamily="18" charset="0"/>
              </a:rPr>
              <a:t>во время </a:t>
            </a:r>
            <a:r>
              <a:rPr lang="ru-RU" sz="2400" b="1" i="1" dirty="0" smtClean="0">
                <a:solidFill>
                  <a:srgbClr val="002060"/>
                </a:solidFill>
                <a:latin typeface="Times New Roman" pitchFamily="18" charset="0"/>
                <a:ea typeface="Calibri" pitchFamily="34" charset="0"/>
                <a:cs typeface="Times New Roman" pitchFamily="18" charset="0"/>
              </a:rPr>
              <a:t>экзаменов</a:t>
            </a:r>
            <a:endParaRPr lang="ru-RU" sz="4000" i="1" dirty="0">
              <a:solidFill>
                <a:srgbClr val="002060"/>
              </a:solidFill>
              <a:latin typeface="Times New Roman" pitchFamily="18" charset="0"/>
              <a:ea typeface="Calibri" pitchFamily="34" charset="0"/>
              <a:cs typeface="Times New Roman" pitchFamily="18" charset="0"/>
            </a:endParaRPr>
          </a:p>
        </p:txBody>
      </p:sp>
      <p:pic>
        <p:nvPicPr>
          <p:cNvPr id="17411" name="Picture 6" descr="Star Lang Clip Art Vector Online, Royalty Free Public - Foto Cars"/>
          <p:cNvPicPr>
            <a:picLocks noChangeAspect="1" noChangeArrowheads="1"/>
          </p:cNvPicPr>
          <p:nvPr/>
        </p:nvPicPr>
        <p:blipFill>
          <a:blip r:embed="rId3"/>
          <a:srcRect/>
          <a:stretch>
            <a:fillRect/>
          </a:stretch>
        </p:blipFill>
        <p:spPr bwMode="auto">
          <a:xfrm>
            <a:off x="250825" y="0"/>
            <a:ext cx="3124200" cy="2341563"/>
          </a:xfrm>
          <a:prstGeom prst="rect">
            <a:avLst/>
          </a:prstGeom>
          <a:noFill/>
          <a:ln w="9525">
            <a:noFill/>
            <a:miter lim="800000"/>
            <a:headEnd/>
            <a:tailEnd/>
          </a:ln>
        </p:spPr>
      </p:pic>
      <p:sp>
        <p:nvSpPr>
          <p:cNvPr id="17412" name="Прямоугольник 5"/>
          <p:cNvSpPr>
            <a:spLocks noChangeArrowheads="1"/>
          </p:cNvSpPr>
          <p:nvPr/>
        </p:nvSpPr>
        <p:spPr bwMode="auto">
          <a:xfrm>
            <a:off x="755650" y="404813"/>
            <a:ext cx="1827213" cy="1384300"/>
          </a:xfrm>
          <a:prstGeom prst="rect">
            <a:avLst/>
          </a:prstGeom>
          <a:noFill/>
          <a:ln w="9525">
            <a:noFill/>
            <a:miter lim="800000"/>
            <a:headEnd/>
            <a:tailEnd/>
          </a:ln>
        </p:spPr>
        <p:txBody>
          <a:bodyPr wrap="none">
            <a:spAutoFit/>
          </a:bodyPr>
          <a:lstStyle/>
          <a:p>
            <a:pPr algn="ctr">
              <a:tabLst>
                <a:tab pos="457200" algn="l"/>
              </a:tabLst>
            </a:pPr>
            <a:r>
              <a:rPr lang="ru-RU" sz="2800" b="1" i="1">
                <a:solidFill>
                  <a:srgbClr val="C00000"/>
                </a:solidFill>
                <a:latin typeface="Times New Roman" pitchFamily="18" charset="0"/>
                <a:cs typeface="Times New Roman" pitchFamily="18" charset="0"/>
              </a:rPr>
              <a:t>Сбаланси-</a:t>
            </a:r>
          </a:p>
          <a:p>
            <a:pPr algn="ctr">
              <a:tabLst>
                <a:tab pos="457200" algn="l"/>
              </a:tabLst>
            </a:pPr>
            <a:r>
              <a:rPr lang="ru-RU" sz="2800" b="1" i="1">
                <a:solidFill>
                  <a:srgbClr val="C00000"/>
                </a:solidFill>
                <a:latin typeface="Times New Roman" pitchFamily="18" charset="0"/>
                <a:cs typeface="Times New Roman" pitchFamily="18" charset="0"/>
              </a:rPr>
              <a:t>рованное </a:t>
            </a:r>
          </a:p>
          <a:p>
            <a:pPr algn="ctr">
              <a:tabLst>
                <a:tab pos="457200" algn="l"/>
              </a:tabLst>
            </a:pPr>
            <a:r>
              <a:rPr lang="ru-RU" sz="2800" b="1" i="1">
                <a:solidFill>
                  <a:srgbClr val="C00000"/>
                </a:solidFill>
                <a:latin typeface="Times New Roman" pitchFamily="18" charset="0"/>
                <a:cs typeface="Times New Roman" pitchFamily="18" charset="0"/>
              </a:rPr>
              <a:t>питание</a:t>
            </a:r>
          </a:p>
        </p:txBody>
      </p:sp>
      <p:pic>
        <p:nvPicPr>
          <p:cNvPr id="17413" name="Picture 6" descr="Star Lang Clip Art Vector Online, Royalty Free Public - Foto Cars"/>
          <p:cNvPicPr>
            <a:picLocks noChangeAspect="1" noChangeArrowheads="1"/>
          </p:cNvPicPr>
          <p:nvPr/>
        </p:nvPicPr>
        <p:blipFill>
          <a:blip r:embed="rId3"/>
          <a:srcRect/>
          <a:stretch>
            <a:fillRect/>
          </a:stretch>
        </p:blipFill>
        <p:spPr bwMode="auto">
          <a:xfrm>
            <a:off x="5219700" y="0"/>
            <a:ext cx="2979738" cy="2233613"/>
          </a:xfrm>
          <a:prstGeom prst="rect">
            <a:avLst/>
          </a:prstGeom>
          <a:noFill/>
          <a:ln w="9525">
            <a:noFill/>
            <a:miter lim="800000"/>
            <a:headEnd/>
            <a:tailEnd/>
          </a:ln>
        </p:spPr>
      </p:pic>
      <p:sp>
        <p:nvSpPr>
          <p:cNvPr id="8" name="Прямоугольник 7"/>
          <p:cNvSpPr/>
          <p:nvPr/>
        </p:nvSpPr>
        <p:spPr>
          <a:xfrm>
            <a:off x="5508625" y="476250"/>
            <a:ext cx="2160588" cy="954088"/>
          </a:xfrm>
          <a:prstGeom prst="rect">
            <a:avLst/>
          </a:prstGeom>
        </p:spPr>
        <p:txBody>
          <a:bodyPr wrap="none">
            <a:spAutoFit/>
          </a:bodyPr>
          <a:lstStyle/>
          <a:p>
            <a:pPr algn="just">
              <a:tabLst>
                <a:tab pos="457200" algn="l"/>
              </a:tabLst>
            </a:pPr>
            <a:r>
              <a:rPr lang="ru-RU" sz="2800" b="1" i="1">
                <a:solidFill>
                  <a:srgbClr val="C00000"/>
                </a:solidFill>
                <a:latin typeface="Times New Roman" pitchFamily="18" charset="0"/>
                <a:cs typeface="Times New Roman" pitchFamily="18" charset="0"/>
              </a:rPr>
              <a:t>Физическая </a:t>
            </a:r>
          </a:p>
          <a:p>
            <a:pPr algn="just">
              <a:tabLst>
                <a:tab pos="457200" algn="l"/>
              </a:tabLst>
            </a:pPr>
            <a:r>
              <a:rPr lang="ru-RU" sz="2800" b="1" i="1">
                <a:solidFill>
                  <a:srgbClr val="C00000"/>
                </a:solidFill>
                <a:latin typeface="Times New Roman" pitchFamily="18" charset="0"/>
                <a:cs typeface="Times New Roman" pitchFamily="18" charset="0"/>
              </a:rPr>
              <a:t>активность</a:t>
            </a:r>
            <a:endParaRPr lang="ru-RU" sz="1000" b="1" i="1">
              <a:solidFill>
                <a:srgbClr val="C00000"/>
              </a:solidFill>
              <a:latin typeface="Times New Roman" pitchFamily="18" charset="0"/>
              <a:cs typeface="Times New Roman" pitchFamily="18" charset="0"/>
            </a:endParaRPr>
          </a:p>
        </p:txBody>
      </p:sp>
      <p:pic>
        <p:nvPicPr>
          <p:cNvPr id="17415" name="Picture 6" descr="Star Lang Clip Art Vector Online, Royalty Free Public - Foto Cars"/>
          <p:cNvPicPr>
            <a:picLocks noChangeAspect="1" noChangeArrowheads="1"/>
          </p:cNvPicPr>
          <p:nvPr/>
        </p:nvPicPr>
        <p:blipFill>
          <a:blip r:embed="rId3"/>
          <a:srcRect/>
          <a:stretch>
            <a:fillRect/>
          </a:stretch>
        </p:blipFill>
        <p:spPr bwMode="auto">
          <a:xfrm>
            <a:off x="6156325" y="2636838"/>
            <a:ext cx="3227388" cy="2420937"/>
          </a:xfrm>
          <a:prstGeom prst="rect">
            <a:avLst/>
          </a:prstGeom>
          <a:noFill/>
          <a:ln w="9525">
            <a:noFill/>
            <a:miter lim="800000"/>
            <a:headEnd/>
            <a:tailEnd/>
          </a:ln>
        </p:spPr>
      </p:pic>
      <p:sp>
        <p:nvSpPr>
          <p:cNvPr id="17416" name="Прямоугольник 9"/>
          <p:cNvSpPr>
            <a:spLocks noChangeArrowheads="1"/>
          </p:cNvSpPr>
          <p:nvPr/>
        </p:nvSpPr>
        <p:spPr bwMode="auto">
          <a:xfrm>
            <a:off x="6372225" y="3284538"/>
            <a:ext cx="2355850" cy="708025"/>
          </a:xfrm>
          <a:prstGeom prst="rect">
            <a:avLst/>
          </a:prstGeom>
          <a:noFill/>
          <a:ln w="9525">
            <a:noFill/>
            <a:miter lim="800000"/>
            <a:headEnd/>
            <a:tailEnd/>
          </a:ln>
        </p:spPr>
        <p:txBody>
          <a:bodyPr wrap="none">
            <a:spAutoFit/>
          </a:bodyPr>
          <a:lstStyle/>
          <a:p>
            <a:pPr algn="ctr" eaLnBrk="0" hangingPunct="0">
              <a:tabLst>
                <a:tab pos="457200" algn="l"/>
              </a:tabLst>
            </a:pPr>
            <a:r>
              <a:rPr lang="ru-RU" sz="2000" b="1" i="1">
                <a:solidFill>
                  <a:srgbClr val="C00000"/>
                </a:solidFill>
                <a:latin typeface="Times New Roman" pitchFamily="18" charset="0"/>
                <a:cs typeface="Times New Roman" pitchFamily="18" charset="0"/>
              </a:rPr>
              <a:t>Позитивное </a:t>
            </a:r>
          </a:p>
          <a:p>
            <a:pPr algn="ctr" eaLnBrk="0" hangingPunct="0">
              <a:tabLst>
                <a:tab pos="457200" algn="l"/>
              </a:tabLst>
            </a:pPr>
            <a:r>
              <a:rPr lang="ru-RU" sz="2000" b="1" i="1">
                <a:solidFill>
                  <a:srgbClr val="C00000"/>
                </a:solidFill>
                <a:latin typeface="Times New Roman" pitchFamily="18" charset="0"/>
                <a:cs typeface="Times New Roman" pitchFamily="18" charset="0"/>
              </a:rPr>
              <a:t>времяпровождение</a:t>
            </a:r>
            <a:endParaRPr lang="ru-RU" sz="900" b="1" i="1">
              <a:solidFill>
                <a:srgbClr val="C00000"/>
              </a:solidFill>
              <a:latin typeface="Times New Roman" pitchFamily="18" charset="0"/>
              <a:cs typeface="Times New Roman" pitchFamily="18" charset="0"/>
            </a:endParaRPr>
          </a:p>
        </p:txBody>
      </p:sp>
      <p:pic>
        <p:nvPicPr>
          <p:cNvPr id="17417" name="Picture 6" descr="Star Lang Clip Art Vector Online, Royalty Free Public - Foto Cars"/>
          <p:cNvPicPr>
            <a:picLocks noChangeAspect="1" noChangeArrowheads="1"/>
          </p:cNvPicPr>
          <p:nvPr/>
        </p:nvPicPr>
        <p:blipFill>
          <a:blip r:embed="rId3"/>
          <a:srcRect/>
          <a:stretch>
            <a:fillRect/>
          </a:stretch>
        </p:blipFill>
        <p:spPr bwMode="auto">
          <a:xfrm>
            <a:off x="0" y="3284538"/>
            <a:ext cx="3122613" cy="2343150"/>
          </a:xfrm>
          <a:prstGeom prst="rect">
            <a:avLst/>
          </a:prstGeom>
          <a:noFill/>
          <a:ln w="9525">
            <a:noFill/>
            <a:miter lim="800000"/>
            <a:headEnd/>
            <a:tailEnd/>
          </a:ln>
        </p:spPr>
      </p:pic>
      <p:sp>
        <p:nvSpPr>
          <p:cNvPr id="17418" name="Прямоугольник 11"/>
          <p:cNvSpPr>
            <a:spLocks noChangeArrowheads="1"/>
          </p:cNvSpPr>
          <p:nvPr/>
        </p:nvSpPr>
        <p:spPr bwMode="auto">
          <a:xfrm>
            <a:off x="468313" y="3716338"/>
            <a:ext cx="1943100" cy="1201737"/>
          </a:xfrm>
          <a:prstGeom prst="rect">
            <a:avLst/>
          </a:prstGeom>
          <a:noFill/>
          <a:ln w="9525">
            <a:noFill/>
            <a:miter lim="800000"/>
            <a:headEnd/>
            <a:tailEnd/>
          </a:ln>
        </p:spPr>
        <p:txBody>
          <a:bodyPr>
            <a:spAutoFit/>
          </a:bodyPr>
          <a:lstStyle/>
          <a:p>
            <a:pPr algn="ctr" eaLnBrk="0" hangingPunct="0">
              <a:tabLst>
                <a:tab pos="457200" algn="l"/>
              </a:tabLst>
            </a:pPr>
            <a:r>
              <a:rPr lang="ru-RU" sz="2400" b="1" i="1">
                <a:solidFill>
                  <a:srgbClr val="C00000"/>
                </a:solidFill>
                <a:latin typeface="Times New Roman" pitchFamily="18" charset="0"/>
                <a:cs typeface="Times New Roman" pitchFamily="18" charset="0"/>
              </a:rPr>
              <a:t>Искоренение вредных привычек</a:t>
            </a:r>
            <a:endParaRPr lang="ru-RU" sz="1000" b="1" i="1">
              <a:solidFill>
                <a:srgbClr val="C00000"/>
              </a:solidFill>
              <a:latin typeface="Times New Roman" pitchFamily="18" charset="0"/>
              <a:cs typeface="Times New Roman" pitchFamily="18" charset="0"/>
            </a:endParaRPr>
          </a:p>
        </p:txBody>
      </p:sp>
      <p:pic>
        <p:nvPicPr>
          <p:cNvPr id="17419" name="Picture 6" descr="Star Lang Clip Art Vector Online, Royalty Free Public - Foto Cars"/>
          <p:cNvPicPr>
            <a:picLocks noChangeAspect="1" noChangeArrowheads="1"/>
          </p:cNvPicPr>
          <p:nvPr/>
        </p:nvPicPr>
        <p:blipFill>
          <a:blip r:embed="rId3"/>
          <a:srcRect/>
          <a:stretch>
            <a:fillRect/>
          </a:stretch>
        </p:blipFill>
        <p:spPr bwMode="auto">
          <a:xfrm>
            <a:off x="2987675" y="4437063"/>
            <a:ext cx="3227388" cy="2420937"/>
          </a:xfrm>
          <a:prstGeom prst="rect">
            <a:avLst/>
          </a:prstGeom>
          <a:noFill/>
          <a:ln w="9525">
            <a:noFill/>
            <a:miter lim="800000"/>
            <a:headEnd/>
            <a:tailEnd/>
          </a:ln>
        </p:spPr>
      </p:pic>
      <p:sp>
        <p:nvSpPr>
          <p:cNvPr id="17420" name="Rectangle 2"/>
          <p:cNvSpPr>
            <a:spLocks noChangeArrowheads="1"/>
          </p:cNvSpPr>
          <p:nvPr/>
        </p:nvSpPr>
        <p:spPr bwMode="auto">
          <a:xfrm>
            <a:off x="3348038" y="4941888"/>
            <a:ext cx="2303462" cy="1014412"/>
          </a:xfrm>
          <a:prstGeom prst="rect">
            <a:avLst/>
          </a:prstGeom>
          <a:noFill/>
          <a:ln w="9525">
            <a:noFill/>
            <a:miter lim="800000"/>
            <a:headEnd/>
            <a:tailEnd/>
          </a:ln>
        </p:spPr>
        <p:txBody>
          <a:bodyPr anchor="ctr">
            <a:spAutoFit/>
          </a:bodyPr>
          <a:lstStyle/>
          <a:p>
            <a:pPr algn="ctr" eaLnBrk="0" hangingPunct="0">
              <a:tabLst>
                <a:tab pos="457200" algn="l"/>
              </a:tabLst>
            </a:pPr>
            <a:r>
              <a:rPr lang="ru-RU" sz="2000" b="1" i="1">
                <a:solidFill>
                  <a:srgbClr val="C00000"/>
                </a:solidFill>
                <a:latin typeface="Times New Roman" pitchFamily="18" charset="0"/>
                <a:cs typeface="Times New Roman" pitchFamily="18" charset="0"/>
              </a:rPr>
              <a:t>Эмоциональная устойчивость и саморегуляция</a:t>
            </a:r>
            <a:endParaRPr lang="ru-RU" sz="4400" b="1" i="1">
              <a:solidFill>
                <a:srgbClr val="C00000"/>
              </a:solidFill>
              <a:latin typeface="Times New Roman" pitchFamily="18" charset="0"/>
              <a:cs typeface="Times New Roman" pitchFamily="18" charset="0"/>
            </a:endParaRPr>
          </a:p>
        </p:txBody>
      </p:sp>
      <p:cxnSp>
        <p:nvCxnSpPr>
          <p:cNvPr id="16" name="Прямая со стрелкой 15"/>
          <p:cNvCxnSpPr/>
          <p:nvPr/>
        </p:nvCxnSpPr>
        <p:spPr>
          <a:xfrm flipH="1">
            <a:off x="2555875" y="3500438"/>
            <a:ext cx="215900" cy="2159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flipH="1" flipV="1">
            <a:off x="2555875" y="1700213"/>
            <a:ext cx="215900" cy="2889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flipV="1">
            <a:off x="5076825" y="1916113"/>
            <a:ext cx="287338" cy="2254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5364163" y="3141663"/>
            <a:ext cx="720725" cy="28733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flipH="1">
            <a:off x="3924300" y="3860800"/>
            <a:ext cx="7938" cy="5683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8" descr="Скачать обои для рабочего стола девушка, girl, balloons, шариками, Happy, Счастливая бесплатно"/>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graphicFrame>
        <p:nvGraphicFramePr>
          <p:cNvPr id="5" name="Таблица 4"/>
          <p:cNvGraphicFramePr>
            <a:graphicFrameLocks noGrp="1"/>
          </p:cNvGraphicFramePr>
          <p:nvPr/>
        </p:nvGraphicFramePr>
        <p:xfrm>
          <a:off x="500034" y="2834640"/>
          <a:ext cx="6096000" cy="4023360"/>
        </p:xfrm>
        <a:graphic>
          <a:graphicData uri="http://schemas.openxmlformats.org/drawingml/2006/table">
            <a:tbl>
              <a:tblPr firstRow="1" bandRow="1">
                <a:tableStyleId>{5C22544A-7EE6-4342-B048-85BDC9FD1C3A}</a:tableStyleId>
              </a:tblPr>
              <a:tblGrid>
                <a:gridCol w="6096000"/>
              </a:tblGrid>
              <a:tr h="38576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1" kern="1200" dirty="0" smtClean="0">
                          <a:solidFill>
                            <a:srgbClr val="002060"/>
                          </a:solidFill>
                          <a:latin typeface="Times New Roman" pitchFamily="18" charset="0"/>
                          <a:ea typeface="+mn-ea"/>
                          <a:cs typeface="Times New Roman" pitchFamily="18" charset="0"/>
                        </a:rPr>
                        <a:t>Необходимо стараться соблюдать режим дня, рационально чередовать занятия и отдых.   Возрастная норма продолжительности ночного сна старшеклассника – не менее 8,5 часов. При выполнении домашних заданий обязательны перерывы после каждых 40-45 минут работы. Отдых после учебного дня необходим для восстановления работоспособности, для активного досуга, занятий тем, что школьнику по душе. Продолжительность ежедневного пребывания старшеклассников на свежем воздухе должна составлять не менее 2,5 часов.</a:t>
                      </a:r>
                    </a:p>
                    <a:p>
                      <a:endParaRPr lang="ru-RU" dirty="0">
                        <a:latin typeface="Times New Roman" pitchFamily="18" charset="0"/>
                        <a:cs typeface="Times New Roman" pitchFamily="18" charset="0"/>
                      </a:endParaRPr>
                    </a:p>
                  </a:txBody>
                  <a:tcPr>
                    <a:solidFill>
                      <a:schemeClr val="accent1">
                        <a:alpha val="0"/>
                      </a:schemeClr>
                    </a:solidFill>
                  </a:tcPr>
                </a:tc>
              </a:tr>
            </a:tbl>
          </a:graphicData>
        </a:graphic>
      </p:graphicFrame>
    </p:spTree>
  </p:cSld>
  <p:clrMapOvr>
    <a:masterClrMapping/>
  </p:clrMapOvr>
  <p:transition spd="slow">
    <p:strip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здоровый образ жизни, здоровье, краеугольные камни здоровья."/>
          <p:cNvPicPr>
            <a:picLocks noChangeAspect="1" noChangeArrowheads="1"/>
          </p:cNvPicPr>
          <p:nvPr/>
        </p:nvPicPr>
        <p:blipFill>
          <a:blip r:embed="rId2"/>
          <a:srcRect t="8041" b="13142"/>
          <a:stretch>
            <a:fillRect/>
          </a:stretch>
        </p:blipFill>
        <p:spPr bwMode="auto">
          <a:xfrm>
            <a:off x="107950" y="0"/>
            <a:ext cx="2808288" cy="1662113"/>
          </a:xfrm>
          <a:prstGeom prst="rect">
            <a:avLst/>
          </a:prstGeom>
          <a:noFill/>
          <a:ln w="9525">
            <a:noFill/>
            <a:miter lim="800000"/>
            <a:headEnd/>
            <a:tailEnd/>
          </a:ln>
        </p:spPr>
      </p:pic>
      <p:sp>
        <p:nvSpPr>
          <p:cNvPr id="19458" name="Rectangle 1"/>
          <p:cNvSpPr>
            <a:spLocks noChangeArrowheads="1"/>
          </p:cNvSpPr>
          <p:nvPr/>
        </p:nvSpPr>
        <p:spPr bwMode="auto">
          <a:xfrm>
            <a:off x="250825" y="1628775"/>
            <a:ext cx="5148263" cy="4708525"/>
          </a:xfrm>
          <a:prstGeom prst="rect">
            <a:avLst/>
          </a:prstGeom>
          <a:noFill/>
          <a:ln w="9525">
            <a:noFill/>
            <a:miter lim="800000"/>
            <a:headEnd/>
            <a:tailEnd/>
          </a:ln>
        </p:spPr>
        <p:txBody>
          <a:bodyPr anchor="ctr">
            <a:spAutoFit/>
          </a:bodyPr>
          <a:lstStyle/>
          <a:p>
            <a:r>
              <a:rPr lang="ru-RU" sz="2000" b="1" i="1" dirty="0">
                <a:solidFill>
                  <a:srgbClr val="002060"/>
                </a:solidFill>
                <a:latin typeface="Times New Roman" pitchFamily="18" charset="0"/>
                <a:cs typeface="Times New Roman" pitchFamily="18" charset="0"/>
              </a:rPr>
              <a:t>	</a:t>
            </a:r>
            <a:r>
              <a:rPr lang="ru-RU" sz="2000" b="1" i="1" dirty="0">
                <a:solidFill>
                  <a:srgbClr val="C00000"/>
                </a:solidFill>
                <a:latin typeface="Times New Roman" pitchFamily="18" charset="0"/>
                <a:cs typeface="Times New Roman" pitchFamily="18" charset="0"/>
              </a:rPr>
              <a:t>Для того чтобы подготовиться к экзаменам и при этом сохранить здоровье, не обязательно целыми днями сидеть дома или в библиотеке. По правде сказать, крайне важно заниматься спортом даже во время </a:t>
            </a:r>
            <a:r>
              <a:rPr lang="ru-RU" sz="2000" b="1" i="1" dirty="0" smtClean="0">
                <a:solidFill>
                  <a:srgbClr val="C00000"/>
                </a:solidFill>
                <a:latin typeface="Times New Roman" pitchFamily="18" charset="0"/>
                <a:cs typeface="Times New Roman" pitchFamily="18" charset="0"/>
              </a:rPr>
              <a:t>экзаменов. </a:t>
            </a:r>
            <a:r>
              <a:rPr lang="ru-RU" sz="2000" b="1" i="1" dirty="0">
                <a:solidFill>
                  <a:srgbClr val="C00000"/>
                </a:solidFill>
                <a:latin typeface="Times New Roman" pitchFamily="18" charset="0"/>
                <a:cs typeface="Times New Roman" pitchFamily="18" charset="0"/>
              </a:rPr>
              <a:t>	</a:t>
            </a:r>
          </a:p>
          <a:p>
            <a:r>
              <a:rPr lang="ru-RU" altLang="zh-CN" sz="2000" b="1" i="1" dirty="0">
                <a:solidFill>
                  <a:srgbClr val="C00000"/>
                </a:solidFill>
                <a:latin typeface="Times New Roman" pitchFamily="18" charset="0"/>
                <a:cs typeface="Times New Roman" pitchFamily="18" charset="0"/>
              </a:rPr>
              <a:t>	 Физические упражнения </a:t>
            </a:r>
            <a:r>
              <a:rPr lang="ru-RU" sz="2000" b="1" i="1" dirty="0">
                <a:solidFill>
                  <a:srgbClr val="C00000"/>
                </a:solidFill>
                <a:latin typeface="Times New Roman" pitchFamily="18" charset="0"/>
                <a:cs typeface="Times New Roman" pitchFamily="18" charset="0"/>
              </a:rPr>
              <a:t>– отличный способ расслабиться и избавиться от стресса.  Они </a:t>
            </a:r>
            <a:r>
              <a:rPr lang="ru-RU" altLang="zh-CN" sz="2000" b="1" i="1" dirty="0">
                <a:solidFill>
                  <a:srgbClr val="C00000"/>
                </a:solidFill>
                <a:latin typeface="Times New Roman" pitchFamily="18" charset="0"/>
              </a:rPr>
              <a:t>не только укрепляют организм, но и способствуют образованию </a:t>
            </a:r>
            <a:r>
              <a:rPr lang="ru-RU" altLang="zh-CN" sz="2000" b="1" i="1" dirty="0" err="1">
                <a:solidFill>
                  <a:srgbClr val="C00000"/>
                </a:solidFill>
                <a:latin typeface="Times New Roman" pitchFamily="18" charset="0"/>
              </a:rPr>
              <a:t>эндорфинов</a:t>
            </a:r>
            <a:r>
              <a:rPr lang="ru-RU" altLang="zh-CN" sz="2000" b="1" i="1" dirty="0">
                <a:solidFill>
                  <a:srgbClr val="C00000"/>
                </a:solidFill>
                <a:latin typeface="Times New Roman" pitchFamily="18" charset="0"/>
              </a:rPr>
              <a:t>, которые улучшают настроение, гарантируют отличное самочувствие и крепкий сон.</a:t>
            </a:r>
            <a:endParaRPr lang="ru-RU" sz="2000" b="1" i="1" dirty="0">
              <a:solidFill>
                <a:srgbClr val="C00000"/>
              </a:solidFill>
              <a:latin typeface="Times New Roman" pitchFamily="18" charset="0"/>
              <a:cs typeface="Times New Roman" pitchFamily="18" charset="0"/>
            </a:endParaRPr>
          </a:p>
          <a:p>
            <a:r>
              <a:rPr lang="ru-RU" sz="2000" b="1" dirty="0">
                <a:solidFill>
                  <a:srgbClr val="C00000"/>
                </a:solidFill>
                <a:latin typeface="Times New Roman" pitchFamily="18" charset="0"/>
                <a:cs typeface="Times New Roman" pitchFamily="18" charset="0"/>
              </a:rPr>
              <a:t> </a:t>
            </a:r>
          </a:p>
          <a:p>
            <a:endParaRPr lang="ru-RU" sz="2000" b="1" i="1" dirty="0">
              <a:solidFill>
                <a:srgbClr val="002060"/>
              </a:solidFill>
              <a:latin typeface="Times New Roman" pitchFamily="18" charset="0"/>
              <a:cs typeface="Times New Roman" pitchFamily="18" charset="0"/>
            </a:endParaRPr>
          </a:p>
        </p:txBody>
      </p:sp>
      <p:sp>
        <p:nvSpPr>
          <p:cNvPr id="3" name="Прямоугольник 2"/>
          <p:cNvSpPr/>
          <p:nvPr/>
        </p:nvSpPr>
        <p:spPr>
          <a:xfrm>
            <a:off x="2627784" y="404664"/>
            <a:ext cx="6912768" cy="707886"/>
          </a:xfrm>
          <a:prstGeom prst="rect">
            <a:avLst/>
          </a:prstGeom>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defRPr/>
            </a:pPr>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Times New Roman" pitchFamily="18" charset="0"/>
                <a:cs typeface="Times New Roman" pitchFamily="18" charset="0"/>
              </a:rPr>
              <a:t>1. </a:t>
            </a:r>
            <a:r>
              <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Times New Roman" pitchFamily="18" charset="0"/>
                <a:cs typeface="Times New Roman" pitchFamily="18" charset="0"/>
              </a:rPr>
              <a:t>Физическая активность</a:t>
            </a:r>
          </a:p>
        </p:txBody>
      </p:sp>
      <p:pic>
        <p:nvPicPr>
          <p:cNvPr id="19460" name="Picture 4" descr="Женщина графические заготовки Загрузить 942 silhouettes (Страница 4) - ClipartLogo.com"/>
          <p:cNvPicPr>
            <a:picLocks noChangeAspect="1" noChangeArrowheads="1"/>
          </p:cNvPicPr>
          <p:nvPr/>
        </p:nvPicPr>
        <p:blipFill>
          <a:blip r:embed="rId3"/>
          <a:srcRect/>
          <a:stretch>
            <a:fillRect/>
          </a:stretch>
        </p:blipFill>
        <p:spPr bwMode="auto">
          <a:xfrm>
            <a:off x="4983163" y="1196975"/>
            <a:ext cx="4160837" cy="5430838"/>
          </a:xfrm>
          <a:prstGeom prst="rect">
            <a:avLst/>
          </a:prstGeom>
          <a:noFill/>
          <a:ln w="9525">
            <a:noFill/>
            <a:miter lim="800000"/>
            <a:headEnd/>
            <a:tailEnd/>
          </a:ln>
        </p:spPr>
      </p:pic>
    </p:spTree>
  </p:cSld>
  <p:clrMapOvr>
    <a:masterClrMapping/>
  </p:clrMapOvr>
  <p:transition spd="slow">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7" descr="Сумасшедшие продукты питания,клипарт - ЛЮ $ИЯ- я.ру"/>
          <p:cNvPicPr>
            <a:picLocks noChangeAspect="1" noChangeArrowheads="1"/>
          </p:cNvPicPr>
          <p:nvPr/>
        </p:nvPicPr>
        <p:blipFill>
          <a:blip r:embed="rId2" cstate="print"/>
          <a:srcRect/>
          <a:stretch>
            <a:fillRect/>
          </a:stretch>
        </p:blipFill>
        <p:spPr bwMode="auto">
          <a:xfrm>
            <a:off x="179388" y="0"/>
            <a:ext cx="1944687" cy="1658938"/>
          </a:xfrm>
          <a:prstGeom prst="rect">
            <a:avLst/>
          </a:prstGeom>
          <a:noFill/>
          <a:ln w="9525">
            <a:noFill/>
            <a:miter lim="800000"/>
            <a:headEnd/>
            <a:tailEnd/>
          </a:ln>
        </p:spPr>
      </p:pic>
      <p:pic>
        <p:nvPicPr>
          <p:cNvPr id="18434" name="Picture 5" descr="Подростковые прыщи лечение диетой. . Лечение акне у подростков с помощью диеты"/>
          <p:cNvPicPr>
            <a:picLocks noChangeAspect="1" noChangeArrowheads="1"/>
          </p:cNvPicPr>
          <p:nvPr/>
        </p:nvPicPr>
        <p:blipFill>
          <a:blip r:embed="rId3"/>
          <a:srcRect/>
          <a:stretch>
            <a:fillRect/>
          </a:stretch>
        </p:blipFill>
        <p:spPr bwMode="auto">
          <a:xfrm>
            <a:off x="3203575" y="2935288"/>
            <a:ext cx="5222875" cy="3922712"/>
          </a:xfrm>
          <a:prstGeom prst="rect">
            <a:avLst/>
          </a:prstGeom>
          <a:noFill/>
          <a:ln w="9525">
            <a:noFill/>
            <a:miter lim="800000"/>
            <a:headEnd/>
            <a:tailEnd/>
          </a:ln>
        </p:spPr>
      </p:pic>
      <p:sp>
        <p:nvSpPr>
          <p:cNvPr id="18435" name="Rectangle 1"/>
          <p:cNvSpPr>
            <a:spLocks noChangeArrowheads="1"/>
          </p:cNvSpPr>
          <p:nvPr/>
        </p:nvSpPr>
        <p:spPr bwMode="auto">
          <a:xfrm>
            <a:off x="323850" y="1277938"/>
            <a:ext cx="8569325" cy="2555875"/>
          </a:xfrm>
          <a:prstGeom prst="rect">
            <a:avLst/>
          </a:prstGeom>
          <a:noFill/>
          <a:ln w="9525">
            <a:noFill/>
            <a:miter lim="800000"/>
            <a:headEnd/>
            <a:tailEnd/>
          </a:ln>
        </p:spPr>
        <p:txBody>
          <a:bodyPr anchor="ctr">
            <a:spAutoFit/>
          </a:bodyPr>
          <a:lstStyle/>
          <a:p>
            <a:r>
              <a:rPr lang="ru-RU" sz="2000" b="1" i="1" dirty="0">
                <a:solidFill>
                  <a:srgbClr val="002060"/>
                </a:solidFill>
                <a:latin typeface="Times New Roman" pitchFamily="18" charset="0"/>
                <a:cs typeface="Times New Roman" pitchFamily="18" charset="0"/>
              </a:rPr>
              <a:t>	Даже когда сессия в самом разгаре, не стоит забывать о питании. Ваша энергия и способность концентрироваться напрямую зависит от того, что вы едите. Именно пища дает силы для занятий, т. к. при интенсивной умственной деятельности сжигается масса калорий. Питание должно быть полноценным. Необходимо принимать еду через каждые 3-4 часа и употреблять в пищу мясо, рыбу, сыр, кисломолочные продукты, сухофрукты, орехи, лимоны, бананы, репчатый лук, морковь и капусту.</a:t>
            </a:r>
          </a:p>
        </p:txBody>
      </p:sp>
      <p:sp>
        <p:nvSpPr>
          <p:cNvPr id="3" name="Прямоугольник 2"/>
          <p:cNvSpPr/>
          <p:nvPr/>
        </p:nvSpPr>
        <p:spPr>
          <a:xfrm>
            <a:off x="1763688" y="332656"/>
            <a:ext cx="7380312" cy="707886"/>
          </a:xfrm>
          <a:prstGeom prst="rect">
            <a:avLst/>
          </a:prstGeom>
        </p:spPr>
        <p:txBody>
          <a:bodyPr>
            <a:spAutoFit/>
          </a:bodyPr>
          <a:lstStyle/>
          <a:p>
            <a:pPr algn="just">
              <a:defRPr/>
            </a:pPr>
            <a:r>
              <a:rPr lang="ru-RU"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Times New Roman" pitchFamily="18" charset="0"/>
                <a:cs typeface="Times New Roman" pitchFamily="18" charset="0"/>
              </a:rPr>
              <a:t> </a:t>
            </a:r>
            <a:r>
              <a:rPr lang="ru-RU"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Times New Roman" pitchFamily="18" charset="0"/>
                <a:cs typeface="Times New Roman" pitchFamily="18" charset="0"/>
              </a:rPr>
              <a:t>2.Сбалансированное </a:t>
            </a:r>
            <a:r>
              <a:rPr lang="ru-RU"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Times New Roman" pitchFamily="18" charset="0"/>
                <a:cs typeface="Times New Roman" pitchFamily="18" charset="0"/>
              </a:rPr>
              <a:t>питание </a:t>
            </a:r>
          </a:p>
        </p:txBody>
      </p:sp>
    </p:spTree>
  </p:cSld>
  <p:clrMapOvr>
    <a:masterClrMapping/>
  </p:clrMapOvr>
  <p:transition spd="slow">
    <p:plu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6" descr="Девушки и шопинг - растровый клипарт &quot; NIFIGA-SEBE.RU - фотографии, клипарты, вектор, картинки и шаблоны"/>
          <p:cNvPicPr>
            <a:picLocks noChangeAspect="1" noChangeArrowheads="1"/>
          </p:cNvPicPr>
          <p:nvPr/>
        </p:nvPicPr>
        <p:blipFill>
          <a:blip r:embed="rId2"/>
          <a:srcRect l="26205" t="7297" r="10291" b="7024"/>
          <a:stretch>
            <a:fillRect/>
          </a:stretch>
        </p:blipFill>
        <p:spPr bwMode="auto">
          <a:xfrm>
            <a:off x="395288" y="1844675"/>
            <a:ext cx="2478087" cy="5013325"/>
          </a:xfrm>
          <a:prstGeom prst="rect">
            <a:avLst/>
          </a:prstGeom>
          <a:noFill/>
          <a:ln w="9525">
            <a:noFill/>
            <a:miter lim="800000"/>
            <a:headEnd/>
            <a:tailEnd/>
          </a:ln>
        </p:spPr>
      </p:pic>
      <p:pic>
        <p:nvPicPr>
          <p:cNvPr id="20482" name="Picture 4" descr="Клипарт - С днем Рожденья ! / . Happy Birthday &quot; ALLDAY - народный сайт о дизайне"/>
          <p:cNvPicPr>
            <a:picLocks noChangeAspect="1" noChangeArrowheads="1"/>
          </p:cNvPicPr>
          <p:nvPr/>
        </p:nvPicPr>
        <p:blipFill>
          <a:blip r:embed="rId3"/>
          <a:srcRect t="6271" b="18460"/>
          <a:stretch>
            <a:fillRect/>
          </a:stretch>
        </p:blipFill>
        <p:spPr bwMode="auto">
          <a:xfrm>
            <a:off x="2700338" y="3357563"/>
            <a:ext cx="5854700" cy="3305175"/>
          </a:xfrm>
          <a:prstGeom prst="rect">
            <a:avLst/>
          </a:prstGeom>
          <a:noFill/>
          <a:ln w="9525">
            <a:noFill/>
            <a:miter lim="800000"/>
            <a:headEnd/>
            <a:tailEnd/>
          </a:ln>
        </p:spPr>
      </p:pic>
      <p:sp>
        <p:nvSpPr>
          <p:cNvPr id="20483" name="Rectangle 1"/>
          <p:cNvSpPr>
            <a:spLocks noChangeArrowheads="1"/>
          </p:cNvSpPr>
          <p:nvPr/>
        </p:nvSpPr>
        <p:spPr bwMode="auto">
          <a:xfrm>
            <a:off x="2051050" y="1484313"/>
            <a:ext cx="6624638" cy="1938992"/>
          </a:xfrm>
          <a:prstGeom prst="rect">
            <a:avLst/>
          </a:prstGeom>
          <a:noFill/>
          <a:ln w="9525">
            <a:noFill/>
            <a:miter lim="800000"/>
            <a:headEnd/>
            <a:tailEnd/>
          </a:ln>
        </p:spPr>
        <p:txBody>
          <a:bodyPr anchor="ctr">
            <a:spAutoFit/>
          </a:bodyPr>
          <a:lstStyle/>
          <a:p>
            <a:r>
              <a:rPr lang="ru-RU" sz="2400" b="1" i="1" dirty="0">
                <a:solidFill>
                  <a:srgbClr val="002060"/>
                </a:solidFill>
                <a:latin typeface="Times New Roman" pitchFamily="18" charset="0"/>
                <a:cs typeface="Times New Roman" pitchFamily="18" charset="0"/>
              </a:rPr>
              <a:t>	</a:t>
            </a:r>
            <a:r>
              <a:rPr lang="ru-RU" sz="2400" b="1" i="1" dirty="0" smtClean="0">
                <a:solidFill>
                  <a:srgbClr val="7030A0"/>
                </a:solidFill>
                <a:latin typeface="Times New Roman" pitchFamily="18" charset="0"/>
                <a:cs typeface="Times New Roman" pitchFamily="18" charset="0"/>
              </a:rPr>
              <a:t>Оно необходимо</a:t>
            </a:r>
            <a:r>
              <a:rPr lang="ru-RU" sz="2400" b="1" i="1" dirty="0">
                <a:solidFill>
                  <a:srgbClr val="7030A0"/>
                </a:solidFill>
                <a:latin typeface="Times New Roman" pitchFamily="18" charset="0"/>
                <a:cs typeface="Times New Roman" pitchFamily="18" charset="0"/>
              </a:rPr>
              <a:t>, так как дает нам заряд положительной энергии (болтовня с позитивной </a:t>
            </a:r>
            <a:r>
              <a:rPr lang="ru-RU" sz="2400" b="1" i="1" dirty="0" smtClean="0">
                <a:solidFill>
                  <a:srgbClr val="7030A0"/>
                </a:solidFill>
                <a:latin typeface="Times New Roman" pitchFamily="18" charset="0"/>
                <a:cs typeface="Times New Roman" pitchFamily="18" charset="0"/>
              </a:rPr>
              <a:t>соседкой и т.д.) </a:t>
            </a:r>
            <a:r>
              <a:rPr lang="ru-RU" sz="2400" b="1" i="1" dirty="0">
                <a:solidFill>
                  <a:srgbClr val="7030A0"/>
                </a:solidFill>
                <a:latin typeface="Times New Roman" pitchFamily="18" charset="0"/>
                <a:cs typeface="Times New Roman" pitchFamily="18" charset="0"/>
              </a:rPr>
              <a:t>и помогает на некоторое время отвлечься от учебников и тетрадей.</a:t>
            </a:r>
          </a:p>
        </p:txBody>
      </p:sp>
      <p:pic>
        <p:nvPicPr>
          <p:cNvPr id="20484" name="Picture 2" descr="Бесплатные фото Прямое Попадание (Страница 1) - MyStockPhoto.com"/>
          <p:cNvPicPr>
            <a:picLocks noChangeAspect="1" noChangeArrowheads="1"/>
          </p:cNvPicPr>
          <p:nvPr/>
        </p:nvPicPr>
        <p:blipFill>
          <a:blip r:embed="rId4" cstate="print"/>
          <a:srcRect/>
          <a:stretch>
            <a:fillRect/>
          </a:stretch>
        </p:blipFill>
        <p:spPr bwMode="auto">
          <a:xfrm>
            <a:off x="611188" y="188913"/>
            <a:ext cx="2039937" cy="1339850"/>
          </a:xfrm>
          <a:prstGeom prst="rect">
            <a:avLst/>
          </a:prstGeom>
          <a:noFill/>
          <a:ln w="9525">
            <a:noFill/>
            <a:miter lim="800000"/>
            <a:headEnd/>
            <a:tailEnd/>
          </a:ln>
        </p:spPr>
      </p:pic>
      <p:sp>
        <p:nvSpPr>
          <p:cNvPr id="3" name="Прямоугольник 2"/>
          <p:cNvSpPr/>
          <p:nvPr/>
        </p:nvSpPr>
        <p:spPr>
          <a:xfrm>
            <a:off x="1547664" y="188640"/>
            <a:ext cx="6912768" cy="1200329"/>
          </a:xfrm>
          <a:prstGeom prst="rect">
            <a:avLst/>
          </a:prstGeom>
        </p:spPr>
        <p:txBody>
          <a:bodyPr>
            <a:spAutoFit/>
          </a:bodyPr>
          <a:lstStyle/>
          <a:p>
            <a:pPr algn="ctr">
              <a:defRPr/>
            </a:pPr>
            <a:r>
              <a:rPr lang="ru-RU"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innerShdw blurRad="63500" dist="50800" dir="8100000">
                    <a:prstClr val="black">
                      <a:alpha val="50000"/>
                    </a:prstClr>
                  </a:innerShdw>
                  <a:reflection blurRad="12700" stA="28000" endPos="45000" dist="1000" dir="5400000" sy="-100000" algn="bl" rotWithShape="0"/>
                </a:effectLst>
                <a:latin typeface="+mn-lt"/>
                <a:cs typeface="+mn-cs"/>
              </a:rPr>
              <a:t>3.Позитивное времяпровождение</a:t>
            </a:r>
            <a:endParaRPr lang="ru-RU"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innerShdw blurRad="63500" dist="50800" dir="8100000">
                  <a:prstClr val="black">
                    <a:alpha val="50000"/>
                  </a:prstClr>
                </a:innerShdw>
                <a:reflection blurRad="12700" stA="28000" endPos="45000" dist="1000" dir="5400000" sy="-100000" algn="bl" rotWithShape="0"/>
              </a:effectLst>
              <a:latin typeface="Times New Roman" pitchFamily="18" charset="0"/>
              <a:ea typeface="Times New Roman" pitchFamily="18" charset="0"/>
              <a:cs typeface="Times New Roman" pitchFamily="18" charset="0"/>
            </a:endParaRPr>
          </a:p>
        </p:txBody>
      </p:sp>
    </p:spTree>
  </p:cSld>
  <p:clrMapOvr>
    <a:masterClrMapping/>
  </p:clrMapOvr>
  <p:transition spd="slow">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4" descr="Ступеньки, Лестница, Ботинок, Обувь, Шагать, Ванна, Сантехника, Указатель, Знак, Стрелка, Гримаса, Клипарты, Рисунки, Пикс, Откр"/>
          <p:cNvPicPr>
            <a:picLocks noChangeAspect="1" noChangeArrowheads="1"/>
          </p:cNvPicPr>
          <p:nvPr/>
        </p:nvPicPr>
        <p:blipFill>
          <a:blip r:embed="rId2"/>
          <a:srcRect l="27419" t="9450" r="28181" b="20621"/>
          <a:stretch>
            <a:fillRect/>
          </a:stretch>
        </p:blipFill>
        <p:spPr bwMode="auto">
          <a:xfrm>
            <a:off x="179388" y="0"/>
            <a:ext cx="1331912" cy="2097088"/>
          </a:xfrm>
          <a:prstGeom prst="rect">
            <a:avLst/>
          </a:prstGeom>
          <a:noFill/>
          <a:ln w="9525">
            <a:noFill/>
            <a:miter lim="800000"/>
            <a:headEnd/>
            <a:tailEnd/>
          </a:ln>
        </p:spPr>
      </p:pic>
      <p:pic>
        <p:nvPicPr>
          <p:cNvPr id="21506" name="Picture 8" descr="Kids Watching Tv Clipart"/>
          <p:cNvPicPr>
            <a:picLocks noChangeAspect="1" noChangeArrowheads="1"/>
          </p:cNvPicPr>
          <p:nvPr/>
        </p:nvPicPr>
        <p:blipFill>
          <a:blip r:embed="rId3"/>
          <a:srcRect/>
          <a:stretch>
            <a:fillRect/>
          </a:stretch>
        </p:blipFill>
        <p:spPr bwMode="auto">
          <a:xfrm>
            <a:off x="0" y="3987800"/>
            <a:ext cx="4500563" cy="2870200"/>
          </a:xfrm>
          <a:prstGeom prst="rect">
            <a:avLst/>
          </a:prstGeom>
          <a:noFill/>
          <a:ln w="9525">
            <a:noFill/>
            <a:miter lim="800000"/>
            <a:headEnd/>
            <a:tailEnd/>
          </a:ln>
        </p:spPr>
      </p:pic>
      <p:pic>
        <p:nvPicPr>
          <p:cNvPr id="21507" name="Picture 4" descr="Летний Fresh"/>
          <p:cNvPicPr>
            <a:picLocks noChangeAspect="1" noChangeArrowheads="1"/>
          </p:cNvPicPr>
          <p:nvPr/>
        </p:nvPicPr>
        <p:blipFill>
          <a:blip r:embed="rId4"/>
          <a:srcRect/>
          <a:stretch>
            <a:fillRect/>
          </a:stretch>
        </p:blipFill>
        <p:spPr bwMode="auto">
          <a:xfrm>
            <a:off x="5508625" y="3402013"/>
            <a:ext cx="3455988" cy="3455987"/>
          </a:xfrm>
          <a:prstGeom prst="rect">
            <a:avLst/>
          </a:prstGeom>
          <a:noFill/>
          <a:ln w="9525">
            <a:noFill/>
            <a:miter lim="800000"/>
            <a:headEnd/>
            <a:tailEnd/>
          </a:ln>
        </p:spPr>
      </p:pic>
      <p:sp>
        <p:nvSpPr>
          <p:cNvPr id="21508" name="Rectangle 1"/>
          <p:cNvSpPr>
            <a:spLocks noChangeArrowheads="1"/>
          </p:cNvSpPr>
          <p:nvPr/>
        </p:nvSpPr>
        <p:spPr bwMode="auto">
          <a:xfrm>
            <a:off x="900113" y="1628775"/>
            <a:ext cx="7704137" cy="2000548"/>
          </a:xfrm>
          <a:prstGeom prst="rect">
            <a:avLst/>
          </a:prstGeom>
          <a:noFill/>
          <a:ln w="9525">
            <a:noFill/>
            <a:miter lim="800000"/>
            <a:headEnd/>
            <a:tailEnd/>
          </a:ln>
        </p:spPr>
        <p:txBody>
          <a:bodyPr anchor="ctr">
            <a:spAutoFit/>
          </a:bodyPr>
          <a:lstStyle/>
          <a:p>
            <a:r>
              <a:rPr lang="ru-RU" sz="2400" b="1" i="1" dirty="0">
                <a:solidFill>
                  <a:srgbClr val="002060"/>
                </a:solidFill>
                <a:latin typeface="Times New Roman" pitchFamily="18" charset="0"/>
                <a:cs typeface="Times New Roman" pitchFamily="18" charset="0"/>
              </a:rPr>
              <a:t>	</a:t>
            </a:r>
            <a:r>
              <a:rPr lang="ru-RU" sz="2000" b="1" i="1" dirty="0">
                <a:solidFill>
                  <a:srgbClr val="7030A0"/>
                </a:solidFill>
                <a:latin typeface="Times New Roman" pitchFamily="18" charset="0"/>
                <a:cs typeface="Times New Roman" pitchFamily="18" charset="0"/>
              </a:rPr>
              <a:t> </a:t>
            </a:r>
            <a:r>
              <a:rPr lang="ru-RU" sz="2000" b="1" i="1" dirty="0">
                <a:latin typeface="Times New Roman" pitchFamily="18" charset="0"/>
                <a:cs typeface="Times New Roman" pitchFamily="18" charset="0"/>
              </a:rPr>
              <a:t>В стрессовых состояниях </a:t>
            </a:r>
            <a:r>
              <a:rPr lang="ru-RU" sz="2000" b="1" i="1" dirty="0" smtClean="0">
                <a:latin typeface="Times New Roman" pitchFamily="18" charset="0"/>
                <a:cs typeface="Times New Roman" pitchFamily="18" charset="0"/>
              </a:rPr>
              <a:t>человек </a:t>
            </a:r>
            <a:r>
              <a:rPr lang="ru-RU" sz="2000" b="1" i="1" smtClean="0">
                <a:latin typeface="Times New Roman" pitchFamily="18" charset="0"/>
                <a:cs typeface="Times New Roman" pitchFamily="18" charset="0"/>
              </a:rPr>
              <a:t>может </a:t>
            </a:r>
            <a:r>
              <a:rPr lang="ru-RU" sz="2000" b="1" i="1" smtClean="0">
                <a:latin typeface="Times New Roman" pitchFamily="18" charset="0"/>
                <a:cs typeface="Times New Roman" pitchFamily="18" charset="0"/>
              </a:rPr>
              <a:t>начать </a:t>
            </a:r>
            <a:r>
              <a:rPr lang="ru-RU" sz="2000" b="1" i="1" dirty="0" smtClean="0">
                <a:latin typeface="Times New Roman" pitchFamily="18" charset="0"/>
                <a:cs typeface="Times New Roman" pitchFamily="18" charset="0"/>
              </a:rPr>
              <a:t>курить, но </a:t>
            </a:r>
            <a:r>
              <a:rPr lang="ru-RU" sz="2000" b="1" i="1" dirty="0">
                <a:latin typeface="Times New Roman" pitchFamily="18" charset="0"/>
                <a:cs typeface="Times New Roman" pitchFamily="18" charset="0"/>
              </a:rPr>
              <a:t>это не помогает, а наоборот, наносит больший вред. </a:t>
            </a:r>
          </a:p>
          <a:p>
            <a:r>
              <a:rPr lang="ru-RU" sz="2000" b="1" i="1" dirty="0">
                <a:latin typeface="Times New Roman" pitchFamily="18" charset="0"/>
                <a:cs typeface="Times New Roman" pitchFamily="18" charset="0"/>
              </a:rPr>
              <a:t>	Сюда же можно отнести телевидение. Новости, сериалы и криминальные сводки усугубляют состояние человека. Рекомендуется исключить просмотр таких передач по максимуму. Намного лучше </a:t>
            </a:r>
            <a:r>
              <a:rPr lang="ru-RU" sz="2000" b="1" i="1" dirty="0" smtClean="0">
                <a:latin typeface="Times New Roman" pitchFamily="18" charset="0"/>
                <a:cs typeface="Times New Roman" pitchFamily="18" charset="0"/>
              </a:rPr>
              <a:t>гулять </a:t>
            </a:r>
            <a:r>
              <a:rPr lang="ru-RU" sz="2000" b="1" i="1" dirty="0">
                <a:latin typeface="Times New Roman" pitchFamily="18" charset="0"/>
                <a:cs typeface="Times New Roman" pitchFamily="18" charset="0"/>
              </a:rPr>
              <a:t>на свежем воздухе.</a:t>
            </a:r>
            <a:endParaRPr lang="ru-RU" sz="2000" b="1" i="1" dirty="0">
              <a:solidFill>
                <a:srgbClr val="7030A0"/>
              </a:solidFill>
              <a:latin typeface="Times New Roman" pitchFamily="18" charset="0"/>
              <a:cs typeface="Times New Roman" pitchFamily="18" charset="0"/>
            </a:endParaRPr>
          </a:p>
        </p:txBody>
      </p:sp>
      <p:sp>
        <p:nvSpPr>
          <p:cNvPr id="3" name="Прямоугольник 2"/>
          <p:cNvSpPr/>
          <p:nvPr/>
        </p:nvSpPr>
        <p:spPr>
          <a:xfrm>
            <a:off x="1547664" y="116632"/>
            <a:ext cx="6408712" cy="1323439"/>
          </a:xfrm>
          <a:prstGeom prst="rect">
            <a:avLst/>
          </a:prstGeom>
        </p:spPr>
        <p:txBody>
          <a:bodyPr>
            <a:spAutoFit/>
          </a:bodyPr>
          <a:lstStyle/>
          <a:p>
            <a:pPr algn="ctr">
              <a:defRPr/>
            </a:pPr>
            <a:r>
              <a:rPr lang="ru-RU"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4.Искоренение вредных привычек</a:t>
            </a:r>
            <a:endParaRPr lang="ru-RU"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ea typeface="Times New Roman" pitchFamily="18" charset="0"/>
              <a:cs typeface="Times New Roman" pitchFamily="18" charset="0"/>
            </a:endParaRPr>
          </a:p>
        </p:txBody>
      </p:sp>
      <p:pic>
        <p:nvPicPr>
          <p:cNvPr id="21510" name="Picture 10" descr="1 Pictures submitted by Marvin - vector clip art online, royalty free &amp; public domain"/>
          <p:cNvPicPr>
            <a:picLocks noChangeAspect="1" noChangeArrowheads="1"/>
          </p:cNvPicPr>
          <p:nvPr/>
        </p:nvPicPr>
        <p:blipFill>
          <a:blip r:embed="rId5"/>
          <a:srcRect/>
          <a:stretch>
            <a:fillRect/>
          </a:stretch>
        </p:blipFill>
        <p:spPr bwMode="auto">
          <a:xfrm>
            <a:off x="2051050" y="4437063"/>
            <a:ext cx="688975" cy="885825"/>
          </a:xfrm>
          <a:prstGeom prst="rect">
            <a:avLst/>
          </a:prstGeom>
          <a:noFill/>
          <a:ln w="9525">
            <a:noFill/>
            <a:miter lim="800000"/>
            <a:headEnd/>
            <a:tailEnd/>
          </a:ln>
        </p:spPr>
      </p:pic>
      <p:pic>
        <p:nvPicPr>
          <p:cNvPr id="21511" name="Picture 12" descr="2 Pictures submitted by timo - vector clip art online, royalty free &amp; public domain"/>
          <p:cNvPicPr>
            <a:picLocks noChangeAspect="1" noChangeArrowheads="1"/>
          </p:cNvPicPr>
          <p:nvPr/>
        </p:nvPicPr>
        <p:blipFill>
          <a:blip r:embed="rId6"/>
          <a:srcRect/>
          <a:stretch>
            <a:fillRect/>
          </a:stretch>
        </p:blipFill>
        <p:spPr bwMode="auto">
          <a:xfrm>
            <a:off x="5795963" y="4365625"/>
            <a:ext cx="912812" cy="684213"/>
          </a:xfrm>
          <a:prstGeom prst="rect">
            <a:avLst/>
          </a:prstGeom>
          <a:noFill/>
          <a:ln w="9525">
            <a:noFill/>
            <a:miter lim="800000"/>
            <a:headEnd/>
            <a:tailEnd/>
          </a:ln>
        </p:spPr>
      </p:pic>
    </p:spTree>
  </p:cSld>
  <p:clrMapOvr>
    <a:masterClrMapping/>
  </p:clrMapOvr>
  <p:transition spd="slow">
    <p:pull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6" descr="Тренинг повышения уверенности в себе в Краснодаре"/>
          <p:cNvPicPr>
            <a:picLocks noChangeAspect="1" noChangeArrowheads="1"/>
          </p:cNvPicPr>
          <p:nvPr/>
        </p:nvPicPr>
        <p:blipFill>
          <a:blip r:embed="rId2"/>
          <a:srcRect r="24841" b="8311"/>
          <a:stretch>
            <a:fillRect/>
          </a:stretch>
        </p:blipFill>
        <p:spPr bwMode="auto">
          <a:xfrm>
            <a:off x="0" y="3371850"/>
            <a:ext cx="4572000" cy="3486150"/>
          </a:xfrm>
          <a:prstGeom prst="rect">
            <a:avLst/>
          </a:prstGeom>
          <a:noFill/>
          <a:ln w="9525">
            <a:noFill/>
            <a:miter lim="800000"/>
            <a:headEnd/>
            <a:tailEnd/>
          </a:ln>
        </p:spPr>
      </p:pic>
      <p:pic>
        <p:nvPicPr>
          <p:cNvPr id="22530" name="Picture 2" descr="FAQ"/>
          <p:cNvPicPr>
            <a:picLocks noChangeAspect="1" noChangeArrowheads="1"/>
          </p:cNvPicPr>
          <p:nvPr/>
        </p:nvPicPr>
        <p:blipFill>
          <a:blip r:embed="rId3"/>
          <a:srcRect l="15768" t="9755" r="14153" b="13287"/>
          <a:stretch>
            <a:fillRect/>
          </a:stretch>
        </p:blipFill>
        <p:spPr bwMode="auto">
          <a:xfrm>
            <a:off x="179388" y="188913"/>
            <a:ext cx="1763712" cy="1498600"/>
          </a:xfrm>
          <a:prstGeom prst="rect">
            <a:avLst/>
          </a:prstGeom>
          <a:noFill/>
          <a:ln w="9525">
            <a:noFill/>
            <a:miter lim="800000"/>
            <a:headEnd/>
            <a:tailEnd/>
          </a:ln>
        </p:spPr>
      </p:pic>
      <p:sp>
        <p:nvSpPr>
          <p:cNvPr id="22531" name="Rectangle 1"/>
          <p:cNvSpPr>
            <a:spLocks noChangeArrowheads="1"/>
          </p:cNvSpPr>
          <p:nvPr/>
        </p:nvSpPr>
        <p:spPr bwMode="auto">
          <a:xfrm>
            <a:off x="1187450" y="1196975"/>
            <a:ext cx="7561263" cy="3046413"/>
          </a:xfrm>
          <a:prstGeom prst="rect">
            <a:avLst/>
          </a:prstGeom>
          <a:noFill/>
          <a:ln w="9525">
            <a:noFill/>
            <a:miter lim="800000"/>
            <a:headEnd/>
            <a:tailEnd/>
          </a:ln>
        </p:spPr>
        <p:txBody>
          <a:bodyPr anchor="ctr">
            <a:spAutoFit/>
          </a:bodyPr>
          <a:lstStyle/>
          <a:p>
            <a:r>
              <a:rPr lang="ru-RU" sz="2400" b="1" i="1" dirty="0">
                <a:solidFill>
                  <a:srgbClr val="002060"/>
                </a:solidFill>
                <a:latin typeface="Times New Roman" pitchFamily="18" charset="0"/>
                <a:cs typeface="Times New Roman" pitchFamily="18" charset="0"/>
              </a:rPr>
              <a:t>	 Это важный фактор психологического здоровья во время </a:t>
            </a:r>
            <a:r>
              <a:rPr lang="ru-RU" sz="2400" b="1" i="1" dirty="0" smtClean="0">
                <a:solidFill>
                  <a:srgbClr val="002060"/>
                </a:solidFill>
                <a:latin typeface="Times New Roman" pitchFamily="18" charset="0"/>
                <a:cs typeface="Times New Roman" pitchFamily="18" charset="0"/>
              </a:rPr>
              <a:t>экзаменов. </a:t>
            </a:r>
            <a:r>
              <a:rPr lang="ru-RU" sz="2400" b="1" i="1" dirty="0">
                <a:solidFill>
                  <a:srgbClr val="002060"/>
                </a:solidFill>
                <a:latin typeface="Times New Roman" pitchFamily="18" charset="0"/>
                <a:cs typeface="Times New Roman" pitchFamily="18" charset="0"/>
              </a:rPr>
              <a:t>Нужно научиться управлять своими эмоциями,  развивать уверенность в себе, повышать самооценку и верить в то, что все экзамены будут сданы, а не впадать в панику и твердить, что «Я ничего не сдам!» или «Я ни за что не успею это выучить!» </a:t>
            </a:r>
          </a:p>
          <a:p>
            <a:r>
              <a:rPr lang="ru-RU" sz="2400" b="1" dirty="0">
                <a:latin typeface="Calibri" pitchFamily="34" charset="0"/>
              </a:rPr>
              <a:t> </a:t>
            </a:r>
          </a:p>
        </p:txBody>
      </p:sp>
      <p:sp>
        <p:nvSpPr>
          <p:cNvPr id="3" name="Прямоугольник 2"/>
          <p:cNvSpPr/>
          <p:nvPr/>
        </p:nvSpPr>
        <p:spPr>
          <a:xfrm>
            <a:off x="1475656" y="188640"/>
            <a:ext cx="7668344" cy="1200329"/>
          </a:xfrm>
          <a:prstGeom prst="rect">
            <a:avLst/>
          </a:prstGeom>
        </p:spPr>
        <p:txBody>
          <a:bodyPr>
            <a:spAutoFit/>
          </a:bodyPr>
          <a:lstStyle/>
          <a:p>
            <a:pPr algn="ctr">
              <a:defRPr/>
            </a:pPr>
            <a:r>
              <a:rPr lang="ru-RU"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5. Эмоциональная устойчивость и саморегуляция</a:t>
            </a:r>
            <a:endParaRPr lang="ru-RU"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Times New Roman" pitchFamily="18" charset="0"/>
              <a:cs typeface="Times New Roman" pitchFamily="18" charset="0"/>
            </a:endParaRPr>
          </a:p>
        </p:txBody>
      </p:sp>
      <p:pic>
        <p:nvPicPr>
          <p:cNvPr id="22533" name="Picture 8" descr="Клипарты: Клипарты различных книг на прозрачном фоне - скачать растровый клипарт, фотоклипарт (png) на прозрачном фоне бесплатно"/>
          <p:cNvPicPr>
            <a:picLocks noChangeAspect="1" noChangeArrowheads="1"/>
          </p:cNvPicPr>
          <p:nvPr/>
        </p:nvPicPr>
        <p:blipFill>
          <a:blip r:embed="rId4"/>
          <a:srcRect/>
          <a:stretch>
            <a:fillRect/>
          </a:stretch>
        </p:blipFill>
        <p:spPr bwMode="auto">
          <a:xfrm>
            <a:off x="4716463" y="3716338"/>
            <a:ext cx="4276725" cy="3141662"/>
          </a:xfrm>
          <a:prstGeom prst="rect">
            <a:avLst/>
          </a:prstGeom>
          <a:noFill/>
          <a:ln w="9525">
            <a:noFill/>
            <a:miter lim="800000"/>
            <a:headEnd/>
            <a:tailEnd/>
          </a:ln>
        </p:spPr>
      </p:pic>
    </p:spTree>
  </p:cSld>
  <p:clrMapOvr>
    <a:masterClrMapping/>
  </p:clrMapOvr>
  <p:transition spd="slow">
    <p:strips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9" descr="Очарован, околдована, или про женщину - Стихотворения - Студенты - Юмор, Шутки, Приколы - Лента заказов - студентам в помощь"/>
          <p:cNvPicPr>
            <a:picLocks noChangeAspect="1" noChangeArrowheads="1"/>
          </p:cNvPicPr>
          <p:nvPr/>
        </p:nvPicPr>
        <p:blipFill>
          <a:blip r:embed="rId2"/>
          <a:srcRect/>
          <a:stretch>
            <a:fillRect/>
          </a:stretch>
        </p:blipFill>
        <p:spPr bwMode="auto">
          <a:xfrm>
            <a:off x="7008813" y="836613"/>
            <a:ext cx="2135187" cy="3529012"/>
          </a:xfrm>
          <a:prstGeom prst="rect">
            <a:avLst/>
          </a:prstGeom>
          <a:noFill/>
          <a:ln w="9525">
            <a:noFill/>
            <a:miter lim="800000"/>
            <a:headEnd/>
            <a:tailEnd/>
          </a:ln>
        </p:spPr>
      </p:pic>
      <p:sp>
        <p:nvSpPr>
          <p:cNvPr id="18433" name="Rectangle 1"/>
          <p:cNvSpPr>
            <a:spLocks noChangeArrowheads="1"/>
          </p:cNvSpPr>
          <p:nvPr/>
        </p:nvSpPr>
        <p:spPr bwMode="auto">
          <a:xfrm>
            <a:off x="251520" y="188640"/>
            <a:ext cx="7344816" cy="2554545"/>
          </a:xfrm>
          <a:prstGeom prst="rect">
            <a:avLst/>
          </a:prstGeom>
          <a:noFill/>
          <a:ln w="9525">
            <a:noFill/>
            <a:miter lim="800000"/>
            <a:headEnd/>
            <a:tailEnd/>
          </a:ln>
          <a:effectLst/>
        </p:spPr>
        <p:txBody>
          <a:bodyPr anchor="ctr">
            <a:spAutoFit/>
          </a:bodyPr>
          <a:lstStyle/>
          <a:p>
            <a:pPr algn="ctr">
              <a:defRPr/>
            </a:pPr>
            <a:r>
              <a:rPr lang="ru-RU" sz="32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Calibri" pitchFamily="34" charset="0"/>
                <a:cs typeface="Times New Roman" pitchFamily="18" charset="0"/>
              </a:rPr>
              <a:t>Важно помнить: каждый, кто сдает экзамены, независимо от их результата, постигает самую важную в жизни науку — умение не сдаваться в трудной ситуации.</a:t>
            </a:r>
            <a:r>
              <a:rPr lang="ru-RU"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Calibri" pitchFamily="34" charset="0"/>
                <a:cs typeface="Times New Roman" pitchFamily="18" charset="0"/>
              </a:rPr>
              <a:t> </a:t>
            </a:r>
            <a:endParaRPr lang="ru-RU"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23555" name="Picture 5" descr="Активность как залог богатства и счастья Бизнес блог"/>
          <p:cNvPicPr>
            <a:picLocks noChangeAspect="1" noChangeArrowheads="1"/>
          </p:cNvPicPr>
          <p:nvPr/>
        </p:nvPicPr>
        <p:blipFill>
          <a:blip r:embed="rId3"/>
          <a:srcRect/>
          <a:stretch>
            <a:fillRect/>
          </a:stretch>
        </p:blipFill>
        <p:spPr bwMode="auto">
          <a:xfrm>
            <a:off x="468313" y="2671763"/>
            <a:ext cx="6080125" cy="4186237"/>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508</TotalTime>
  <Words>79</Words>
  <Application>Microsoft Office PowerPoint</Application>
  <PresentationFormat>Экран (4:3)</PresentationFormat>
  <Paragraphs>29</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Как сохранить психологическое здоровье во время сессии</dc:title>
  <dc:creator>Admin</dc:creator>
  <cp:lastModifiedBy>User</cp:lastModifiedBy>
  <cp:revision>23</cp:revision>
  <dcterms:created xsi:type="dcterms:W3CDTF">2015-04-05T08:52:57Z</dcterms:created>
  <dcterms:modified xsi:type="dcterms:W3CDTF">2016-03-23T06:49:21Z</dcterms:modified>
</cp:coreProperties>
</file>