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pptx" ContentType="application/vnd.openxmlformats-officedocument.presentationml.presentation"/>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0" r:id="rId4"/>
    <p:sldId id="261" r:id="rId5"/>
    <p:sldId id="270" r:id="rId6"/>
    <p:sldId id="274" r:id="rId7"/>
    <p:sldId id="276" r:id="rId8"/>
    <p:sldId id="277" r:id="rId9"/>
    <p:sldId id="278"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5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5C19F-F8D3-456F-BF40-D5149A9CEEA0}" type="datetimeFigureOut">
              <a:rPr lang="ru-RU" smtClean="0"/>
              <a:pPr/>
              <a:t>28.11.2014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D4491-97F5-41E0-A66D-06F604BD5F44}" type="slidenum">
              <a:rPr lang="ru-RU" smtClean="0"/>
              <a:pPr/>
              <a:t>‹#›</a:t>
            </a:fld>
            <a:endParaRPr lang="ru-RU"/>
          </a:p>
        </p:txBody>
      </p:sp>
    </p:spTree>
    <p:extLst>
      <p:ext uri="{BB962C8B-B14F-4D97-AF65-F5344CB8AC3E}">
        <p14:creationId xmlns:p14="http://schemas.microsoft.com/office/powerpoint/2010/main" val="219315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Виртуальные выставки- перспективное направление выставочной работы библиотеки</a:t>
            </a:r>
            <a:endParaRPr lang="ru-RU" dirty="0"/>
          </a:p>
        </p:txBody>
      </p:sp>
      <p:sp>
        <p:nvSpPr>
          <p:cNvPr id="4" name="Номер слайда 3"/>
          <p:cNvSpPr>
            <a:spLocks noGrp="1"/>
          </p:cNvSpPr>
          <p:nvPr>
            <p:ph type="sldNum" sz="quarter" idx="10"/>
          </p:nvPr>
        </p:nvSpPr>
        <p:spPr/>
        <p:txBody>
          <a:bodyPr/>
          <a:lstStyle/>
          <a:p>
            <a:fld id="{AE5D4491-97F5-41E0-A66D-06F604BD5F44}"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Суть выставочной</a:t>
            </a:r>
            <a:endParaRPr lang="ru-RU" dirty="0"/>
          </a:p>
        </p:txBody>
      </p:sp>
      <p:sp>
        <p:nvSpPr>
          <p:cNvPr id="4" name="Номер слайда 3"/>
          <p:cNvSpPr>
            <a:spLocks noGrp="1"/>
          </p:cNvSpPr>
          <p:nvPr>
            <p:ph type="sldNum" sz="quarter" idx="10"/>
          </p:nvPr>
        </p:nvSpPr>
        <p:spPr/>
        <p:txBody>
          <a:bodyPr/>
          <a:lstStyle/>
          <a:p>
            <a:fld id="{AE5D4491-97F5-41E0-A66D-06F604BD5F44}"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Презентация</a:t>
            </a:r>
            <a:r>
              <a:rPr lang="ru-RU" baseline="0" dirty="0" smtClean="0"/>
              <a:t> подготовлена зав.библиотекой МОУ «ТШИ СОО» В.Н.Смирновой</a:t>
            </a:r>
            <a:endParaRPr lang="ru-RU" dirty="0"/>
          </a:p>
        </p:txBody>
      </p:sp>
      <p:sp>
        <p:nvSpPr>
          <p:cNvPr id="4" name="Номер слайда 3"/>
          <p:cNvSpPr>
            <a:spLocks noGrp="1"/>
          </p:cNvSpPr>
          <p:nvPr>
            <p:ph type="sldNum" sz="quarter" idx="10"/>
          </p:nvPr>
        </p:nvSpPr>
        <p:spPr/>
        <p:txBody>
          <a:bodyPr/>
          <a:lstStyle/>
          <a:p>
            <a:fld id="{AE5D4491-97F5-41E0-A66D-06F604BD5F44}"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7FCDAAB-F939-43FB-B966-DF49B0356720}" type="datetimeFigureOut">
              <a:rPr lang="ru-RU" smtClean="0"/>
              <a:pPr/>
              <a:t>28.11.2014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0F0789-2D6A-4837-80B4-BBDA03F059E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CDAAB-F939-43FB-B966-DF49B0356720}" type="datetimeFigureOut">
              <a:rPr lang="ru-RU" smtClean="0"/>
              <a:pPr/>
              <a:t>28.11.2014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F0789-2D6A-4837-80B4-BBDA03F059E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____________Microsoft_PowerPoint_97-20031.ppt"/><Relationship Id="rId3" Type="http://schemas.openxmlformats.org/officeDocument/2006/relationships/image" Target="../media/image2.jpe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package" Target="../embeddings/____________Microsoft_PowerPoint1.pptx"/><Relationship Id="rId4" Type="http://schemas.openxmlformats.org/officeDocument/2006/relationships/oleObject" Target="../embeddings/oleObject1.bin"/><Relationship Id="rId9" Type="http://schemas.openxmlformats.org/officeDocument/2006/relationships/image" Target="../media/image6.emf"/></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virtualmuseum.ru/dev/" TargetMode="External"/><Relationship Id="rId3" Type="http://schemas.openxmlformats.org/officeDocument/2006/relationships/hyperlink" Target="http://www.orlovka.crimea.ua/" TargetMode="External"/><Relationship Id="rId7" Type="http://schemas.openxmlformats.org/officeDocument/2006/relationships/hyperlink" Target="http://www.kreml.ru/ru/exhibition/visit/2010/Orden/"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lib.herzen.spb.ru/page13.asp?s=11" TargetMode="External"/><Relationship Id="rId5" Type="http://schemas.openxmlformats.org/officeDocument/2006/relationships/hyperlink" Target="http://www.somb.ru/" TargetMode="External"/><Relationship Id="rId4" Type="http://schemas.openxmlformats.org/officeDocument/2006/relationships/hyperlink" Target="http://lib.usu.ru/rus/our_resources/exhibitions/newexhibitiob/nastavnik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img39_34737" descr="f_13399319"/>
          <p:cNvPicPr/>
          <p:nvPr/>
        </p:nvPicPr>
        <p:blipFill>
          <a:blip r:embed="rId3"/>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1428728" y="642918"/>
            <a:ext cx="6500858" cy="3046988"/>
          </a:xfrm>
          <a:prstGeom prst="rect">
            <a:avLst/>
          </a:prstGeom>
        </p:spPr>
        <p:txBody>
          <a:bodyPr wrap="square">
            <a:spAutoFit/>
          </a:bodyPr>
          <a:lstStyle/>
          <a:p>
            <a:pPr algn="ctr"/>
            <a:r>
              <a:rPr lang="ru-RU" sz="4800" b="1" dirty="0" smtClean="0">
                <a:solidFill>
                  <a:schemeClr val="accent2">
                    <a:lumMod val="75000"/>
                  </a:schemeClr>
                </a:solidFill>
                <a:latin typeface="Monotype Corsiva" pitchFamily="66" charset="0"/>
              </a:rPr>
              <a:t>Виртуальные  выставки- перспективное  направление  выставочной  работы библиотеки</a:t>
            </a:r>
            <a:endParaRPr lang="ru-RU" sz="4800" b="1" dirty="0">
              <a:solidFill>
                <a:schemeClr val="accent2">
                  <a:lumMod val="75000"/>
                </a:schemeClr>
              </a:solidFill>
              <a:latin typeface="Monotype Corsiva" pitchFamily="66" charset="0"/>
            </a:endParaRPr>
          </a:p>
        </p:txBody>
      </p:sp>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3"/>
          <a:srcRect/>
          <a:stretch>
            <a:fillRect/>
          </a:stretch>
        </p:blipFill>
        <p:spPr bwMode="auto">
          <a:xfrm>
            <a:off x="0" y="0"/>
            <a:ext cx="9143999" cy="6858000"/>
          </a:xfrm>
          <a:prstGeom prst="rect">
            <a:avLst/>
          </a:prstGeom>
          <a:noFill/>
          <a:ln w="9525">
            <a:noFill/>
            <a:miter lim="800000"/>
            <a:headEnd/>
            <a:tailEnd/>
          </a:ln>
        </p:spPr>
      </p:pic>
      <p:sp>
        <p:nvSpPr>
          <p:cNvPr id="3" name="Прямоугольник 2"/>
          <p:cNvSpPr/>
          <p:nvPr/>
        </p:nvSpPr>
        <p:spPr>
          <a:xfrm>
            <a:off x="3571868" y="1214422"/>
            <a:ext cx="4714908" cy="4031873"/>
          </a:xfrm>
          <a:prstGeom prst="rect">
            <a:avLst/>
          </a:prstGeom>
        </p:spPr>
        <p:txBody>
          <a:bodyPr wrap="square">
            <a:spAutoFit/>
          </a:bodyPr>
          <a:lstStyle/>
          <a:p>
            <a:pPr algn="ctr"/>
            <a:r>
              <a:rPr lang="ru-RU" sz="3200" dirty="0">
                <a:latin typeface="Constantia" pitchFamily="18" charset="0"/>
              </a:rPr>
              <a:t>Суть выставочной работы – раскрывая фонд библиотеки, заинтересовать читателя, побудить его взять какие-то из представленных документов (изданий).</a:t>
            </a:r>
          </a:p>
        </p:txBody>
      </p:sp>
      <p:pic>
        <p:nvPicPr>
          <p:cNvPr id="4" name="Picture 3" descr="d:\мои документы\выставки 14-15\DSC001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472" y="285728"/>
            <a:ext cx="2675255" cy="3571900"/>
          </a:xfrm>
          <a:prstGeom prst="rect">
            <a:avLst/>
          </a:prstGeom>
          <a:noFill/>
        </p:spPr>
      </p:pic>
      <p:pic>
        <p:nvPicPr>
          <p:cNvPr id="5121" name="Picture 1" descr="d:\мои документы\выставки 14-15\о проф.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472" y="2500306"/>
            <a:ext cx="2857520" cy="3857652"/>
          </a:xfrm>
          <a:prstGeom prst="rect">
            <a:avLst/>
          </a:prstGeom>
          <a:noFill/>
        </p:spPr>
      </p:pic>
    </p:spTree>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5121"/>
                                        </p:tgtEl>
                                        <p:attrNameLst>
                                          <p:attrName>style.visibility</p:attrName>
                                        </p:attrNameLst>
                                      </p:cBhvr>
                                      <p:to>
                                        <p:strVal val="visible"/>
                                      </p:to>
                                    </p:set>
                                    <p:anim calcmode="lin" valueType="num">
                                      <p:cBhvr>
                                        <p:cTn id="11" dur="3000" fill="hold"/>
                                        <p:tgtEl>
                                          <p:spTgt spid="5121"/>
                                        </p:tgtEl>
                                        <p:attrNameLst>
                                          <p:attrName>ppt_w</p:attrName>
                                        </p:attrNameLst>
                                      </p:cBhvr>
                                      <p:tavLst>
                                        <p:tav tm="0">
                                          <p:val>
                                            <p:fltVal val="0"/>
                                          </p:val>
                                        </p:tav>
                                        <p:tav tm="100000">
                                          <p:val>
                                            <p:strVal val="#ppt_w"/>
                                          </p:val>
                                        </p:tav>
                                      </p:tavLst>
                                    </p:anim>
                                    <p:anim calcmode="lin" valueType="num">
                                      <p:cBhvr>
                                        <p:cTn id="12" dur="3000" fill="hold"/>
                                        <p:tgtEl>
                                          <p:spTgt spid="5121"/>
                                        </p:tgtEl>
                                        <p:attrNameLst>
                                          <p:attrName>ppt_h</p:attrName>
                                        </p:attrNameLst>
                                      </p:cBhvr>
                                      <p:tavLst>
                                        <p:tav tm="0">
                                          <p:val>
                                            <p:fltVal val="0"/>
                                          </p:val>
                                        </p:tav>
                                        <p:tav tm="100000">
                                          <p:val>
                                            <p:strVal val="#ppt_h"/>
                                          </p:val>
                                        </p:tav>
                                      </p:tavLst>
                                    </p:anim>
                                    <p:animEffect transition="in" filter="fade">
                                      <p:cBhvr>
                                        <p:cTn id="13" dur="30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3"/>
          <a:srcRect/>
          <a:stretch>
            <a:fillRect/>
          </a:stretch>
        </p:blipFill>
        <p:spPr bwMode="auto">
          <a:xfrm>
            <a:off x="0" y="0"/>
            <a:ext cx="9143999" cy="6858000"/>
          </a:xfrm>
          <a:prstGeom prst="rect">
            <a:avLst/>
          </a:prstGeom>
          <a:noFill/>
          <a:ln w="9525">
            <a:noFill/>
            <a:miter lim="800000"/>
            <a:headEnd/>
            <a:tailEnd/>
          </a:ln>
        </p:spPr>
      </p:pic>
      <p:sp>
        <p:nvSpPr>
          <p:cNvPr id="3073" name="Rectangle 1"/>
          <p:cNvSpPr>
            <a:spLocks noChangeArrowheads="1"/>
          </p:cNvSpPr>
          <p:nvPr/>
        </p:nvSpPr>
        <p:spPr bwMode="auto">
          <a:xfrm>
            <a:off x="4214810" y="1643050"/>
            <a:ext cx="392905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Электронная выставка является синтезом традиционного (книжного) и новейшего (электронного) способов предоставления информации.</a:t>
            </a:r>
            <a:endParaRPr kumimoji="0" lang="ru-RU" sz="2400" b="0" i="0" u="none" strike="noStrike" cap="none" normalizeH="0" baseline="0" dirty="0" smtClean="0">
              <a:ln>
                <a:noFill/>
              </a:ln>
              <a:solidFill>
                <a:schemeClr val="tx1"/>
              </a:solidFill>
              <a:effectLst/>
              <a:latin typeface="Constantia" pitchFamily="18" charset="0"/>
            </a:endParaRPr>
          </a:p>
        </p:txBody>
      </p:sp>
      <p:graphicFrame>
        <p:nvGraphicFramePr>
          <p:cNvPr id="3074" name="Object 2"/>
          <p:cNvGraphicFramePr>
            <a:graphicFrameLocks noChangeAspect="1"/>
          </p:cNvGraphicFramePr>
          <p:nvPr/>
        </p:nvGraphicFramePr>
        <p:xfrm>
          <a:off x="380949" y="642918"/>
          <a:ext cx="3048373" cy="2286016"/>
        </p:xfrm>
        <a:graphic>
          <a:graphicData uri="http://schemas.openxmlformats.org/presentationml/2006/ole">
            <mc:AlternateContent xmlns:mc="http://schemas.openxmlformats.org/markup-compatibility/2006">
              <mc:Choice xmlns:v="urn:schemas-microsoft-com:vml" Requires="v">
                <p:oleObj spid="_x0000_s3076" name="Презентация" r:id="rId5" imgW="4570378" imgH="3427618" progId="PowerPoint.Show.12">
                  <p:embed/>
                </p:oleObj>
              </mc:Choice>
              <mc:Fallback>
                <p:oleObj name="Презентация" r:id="rId5" imgW="4570378" imgH="3427618" progId="PowerPoint.Show.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49" y="642918"/>
                        <a:ext cx="3048373" cy="228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
          <p:cNvGraphicFramePr>
            <a:graphicFrameLocks noChangeAspect="1"/>
          </p:cNvGraphicFramePr>
          <p:nvPr/>
        </p:nvGraphicFramePr>
        <p:xfrm>
          <a:off x="357127" y="3571876"/>
          <a:ext cx="3022584" cy="2266675"/>
        </p:xfrm>
        <a:graphic>
          <a:graphicData uri="http://schemas.openxmlformats.org/presentationml/2006/ole">
            <mc:AlternateContent xmlns:mc="http://schemas.openxmlformats.org/markup-compatibility/2006">
              <mc:Choice xmlns:v="urn:schemas-microsoft-com:vml" Requires="v">
                <p:oleObj spid="_x0000_s3077" name="Презентация" r:id="rId8" imgW="4570378" imgH="3427618" progId="PowerPoint.Show.8">
                  <p:embed/>
                </p:oleObj>
              </mc:Choice>
              <mc:Fallback>
                <p:oleObj name="Презентация" r:id="rId8" imgW="4570378" imgH="3427618" progId="PowerPoint.Show.8">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127" y="3571876"/>
                        <a:ext cx="3022584" cy="22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advTm="24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2"/>
          <a:srcRect/>
          <a:stretch>
            <a:fillRect/>
          </a:stretch>
        </p:blipFill>
        <p:spPr bwMode="auto">
          <a:xfrm>
            <a:off x="0" y="0"/>
            <a:ext cx="9143999" cy="6858000"/>
          </a:xfrm>
          <a:prstGeom prst="rect">
            <a:avLst/>
          </a:prstGeom>
          <a:noFill/>
          <a:ln w="9525">
            <a:noFill/>
            <a:miter lim="800000"/>
            <a:headEnd/>
            <a:tailEnd/>
          </a:ln>
        </p:spPr>
      </p:pic>
      <p:sp>
        <p:nvSpPr>
          <p:cNvPr id="3" name="Прямоугольник 2"/>
          <p:cNvSpPr/>
          <p:nvPr/>
        </p:nvSpPr>
        <p:spPr>
          <a:xfrm>
            <a:off x="1142976" y="889844"/>
            <a:ext cx="6643734" cy="4647426"/>
          </a:xfrm>
          <a:prstGeom prst="rect">
            <a:avLst/>
          </a:prstGeom>
        </p:spPr>
        <p:txBody>
          <a:bodyPr wrap="square">
            <a:spAutoFit/>
          </a:bodyPr>
          <a:lstStyle/>
          <a:p>
            <a:pPr algn="ctr"/>
            <a:r>
              <a:rPr lang="ru-RU" sz="2000" b="1" dirty="0">
                <a:latin typeface="Constantia" pitchFamily="18" charset="0"/>
              </a:rPr>
              <a:t>Виртуальная выставка </a:t>
            </a:r>
            <a:r>
              <a:rPr lang="ru-RU" sz="2000" dirty="0">
                <a:latin typeface="Constantia" pitchFamily="18" charset="0"/>
              </a:rPr>
              <a:t>- это новый вид информационно-библиотечного обслуживания пользователей, синтез традиционного (книжного) и новейшего (электронного) способов предоставления информации» . Но есть и другой взгляд, более точным является другое определение, которое позиционирует виртуальную выставку как  новый, многофункциональный информационный ресурс, предоставляющий широкому кругу пользователей возможность повысить эффективность поиска информации, расширить круг необходимых материалов (тексты, графика, аудио, видео и др.)</a:t>
            </a:r>
            <a:r>
              <a:rPr lang="ru-RU" sz="2000" dirty="0" smtClean="0">
                <a:latin typeface="Constantia" pitchFamily="18" charset="0"/>
              </a:rPr>
              <a:t> </a:t>
            </a:r>
          </a:p>
          <a:p>
            <a:pPr algn="ctr"/>
            <a:endParaRPr lang="ru-RU" sz="2000" dirty="0">
              <a:latin typeface="Constantia" pitchFamily="18" charset="0"/>
            </a:endParaRPr>
          </a:p>
          <a:p>
            <a:pPr algn="ctr"/>
            <a:r>
              <a:rPr lang="ru-RU" i="1" dirty="0" err="1" smtClean="0">
                <a:latin typeface="Constantia" pitchFamily="18" charset="0"/>
              </a:rPr>
              <a:t>Збаровская</a:t>
            </a:r>
            <a:r>
              <a:rPr lang="ru-RU" i="1" dirty="0" smtClean="0">
                <a:latin typeface="Constantia" pitchFamily="18" charset="0"/>
              </a:rPr>
              <a:t> </a:t>
            </a:r>
            <a:r>
              <a:rPr lang="ru-RU" i="1" dirty="0">
                <a:latin typeface="Constantia" pitchFamily="18" charset="0"/>
              </a:rPr>
              <a:t>Н.В. Выставочная деятельность публичных библиотек / Н.В. </a:t>
            </a:r>
            <a:r>
              <a:rPr lang="ru-RU" i="1" dirty="0" err="1">
                <a:latin typeface="Constantia" pitchFamily="18" charset="0"/>
              </a:rPr>
              <a:t>Збаровская</a:t>
            </a:r>
            <a:r>
              <a:rPr lang="ru-RU" i="1" dirty="0">
                <a:latin typeface="Constantia" pitchFamily="18" charset="0"/>
              </a:rPr>
              <a:t>. – М.: Профессия, 2004. – С. 118.</a:t>
            </a:r>
          </a:p>
        </p:txBody>
      </p:sp>
    </p:spTree>
  </p:cSld>
  <p:clrMapOvr>
    <a:masterClrMapping/>
  </p:clrMapOvr>
  <p:transition advClick="0" advTm="3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2"/>
          <a:srcRect/>
          <a:stretch>
            <a:fillRect/>
          </a:stretch>
        </p:blipFill>
        <p:spPr bwMode="auto">
          <a:xfrm>
            <a:off x="-214346" y="0"/>
            <a:ext cx="9358346" cy="6858000"/>
          </a:xfrm>
          <a:prstGeom prst="rect">
            <a:avLst/>
          </a:prstGeom>
          <a:noFill/>
          <a:ln w="9525">
            <a:noFill/>
            <a:miter lim="800000"/>
            <a:headEnd/>
            <a:tailEnd/>
          </a:ln>
        </p:spPr>
      </p:pic>
      <p:pic>
        <p:nvPicPr>
          <p:cNvPr id="4" name="Picture 5" descr="C:\Documents and Settings\Валентина Николаевна\Рабочий стол\книги\gbook01.gif"/>
          <p:cNvPicPr>
            <a:picLocks noChangeAspect="1" noChangeArrowheads="1" noCrop="1"/>
          </p:cNvPicPr>
          <p:nvPr/>
        </p:nvPicPr>
        <p:blipFill>
          <a:blip r:embed="rId3"/>
          <a:srcRect/>
          <a:stretch>
            <a:fillRect/>
          </a:stretch>
        </p:blipFill>
        <p:spPr bwMode="auto">
          <a:xfrm>
            <a:off x="785786" y="357166"/>
            <a:ext cx="2500330" cy="2143140"/>
          </a:xfrm>
          <a:prstGeom prst="rect">
            <a:avLst/>
          </a:prstGeom>
          <a:ln>
            <a:headEnd/>
            <a:tailEnd/>
          </a:ln>
        </p:spPr>
        <p:style>
          <a:lnRef idx="1">
            <a:schemeClr val="accent3"/>
          </a:lnRef>
          <a:fillRef idx="2">
            <a:schemeClr val="accent3"/>
          </a:fillRef>
          <a:effectRef idx="1">
            <a:schemeClr val="accent3"/>
          </a:effectRef>
          <a:fontRef idx="minor">
            <a:schemeClr val="dk1"/>
          </a:fontRef>
        </p:style>
      </p:pic>
      <p:sp>
        <p:nvSpPr>
          <p:cNvPr id="5" name="Прямоугольник 4"/>
          <p:cNvSpPr/>
          <p:nvPr/>
        </p:nvSpPr>
        <p:spPr>
          <a:xfrm>
            <a:off x="785786" y="571480"/>
            <a:ext cx="2500330" cy="646331"/>
          </a:xfrm>
          <a:prstGeom prst="rect">
            <a:avLst/>
          </a:prstGeom>
        </p:spPr>
        <p:txBody>
          <a:bodyPr wrap="square">
            <a:spAutoFit/>
          </a:bodyPr>
          <a:lstStyle/>
          <a:p>
            <a:pPr algn="ctr"/>
            <a:r>
              <a:rPr lang="ru-RU" b="1" i="1" dirty="0" smtClean="0">
                <a:latin typeface="Century" pitchFamily="18" charset="0"/>
              </a:rPr>
              <a:t>Золотой  список  для детского чтения</a:t>
            </a:r>
            <a:endParaRPr lang="ru-RU" dirty="0"/>
          </a:p>
        </p:txBody>
      </p:sp>
      <p:pic>
        <p:nvPicPr>
          <p:cNvPr id="7" name="Picture 2"/>
          <p:cNvPicPr>
            <a:picLocks noChangeAspect="1" noChangeArrowheads="1"/>
          </p:cNvPicPr>
          <p:nvPr/>
        </p:nvPicPr>
        <p:blipFill>
          <a:blip r:embed="rId4"/>
          <a:srcRect/>
          <a:stretch>
            <a:fillRect/>
          </a:stretch>
        </p:blipFill>
        <p:spPr bwMode="auto">
          <a:xfrm rot="21295356">
            <a:off x="685010" y="3093596"/>
            <a:ext cx="2224854" cy="2664446"/>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8" name="Прямоугольник 7"/>
          <p:cNvSpPr/>
          <p:nvPr/>
        </p:nvSpPr>
        <p:spPr>
          <a:xfrm>
            <a:off x="714348" y="4357694"/>
            <a:ext cx="1928826" cy="1200329"/>
          </a:xfrm>
          <a:prstGeom prst="rect">
            <a:avLst/>
          </a:prstGeom>
        </p:spPr>
        <p:txBody>
          <a:bodyPr wrap="square">
            <a:spAutoFit/>
          </a:bodyPr>
          <a:lstStyle/>
          <a:p>
            <a:pPr algn="ctr"/>
            <a:r>
              <a:rPr lang="ru-RU" sz="2400" b="1" dirty="0" smtClean="0">
                <a:solidFill>
                  <a:schemeClr val="bg1"/>
                </a:solidFill>
                <a:latin typeface="Constantia" pitchFamily="18" charset="0"/>
              </a:rPr>
              <a:t>Любимые детские журналы</a:t>
            </a:r>
            <a:endParaRPr lang="ru-RU" sz="2400" b="1" dirty="0">
              <a:solidFill>
                <a:schemeClr val="bg1"/>
              </a:solidFill>
              <a:latin typeface="Constantia" pitchFamily="18" charset="0"/>
            </a:endParaRPr>
          </a:p>
        </p:txBody>
      </p:sp>
      <p:sp>
        <p:nvSpPr>
          <p:cNvPr id="23553" name="Rectangle 1"/>
          <p:cNvSpPr>
            <a:spLocks noChangeArrowheads="1"/>
          </p:cNvSpPr>
          <p:nvPr/>
        </p:nvSpPr>
        <p:spPr bwMode="auto">
          <a:xfrm>
            <a:off x="4429124" y="714356"/>
            <a:ext cx="350043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На данный момент, ШБ пользуется информацией с сайтов Интернета - для работы,  для проведения мероприятий, но не размещены на сайте школы свои интерактивные  выставки, хотя имеется несколько видов: «Любимые детские журналы», «Новинки методической литературы», «Золотой список детского чтения», «Добрые книги России», «Дорога в будущее», «Самая, Самая, Самая…»  и др. Выставки  представляют собой изображения книжных обложек и аннотации к изданиям.</a:t>
            </a:r>
            <a:endParaRPr kumimoji="0" lang="ru-RU" b="0" i="0" u="none" strike="noStrike" cap="none" normalizeH="0" baseline="0" dirty="0" smtClean="0">
              <a:ln>
                <a:noFill/>
              </a:ln>
              <a:solidFill>
                <a:schemeClr val="tx1"/>
              </a:solidFill>
              <a:effectLst/>
              <a:latin typeface="Constantia" pitchFamily="18" charset="0"/>
            </a:endParaRPr>
          </a:p>
        </p:txBody>
      </p:sp>
    </p:spTree>
  </p:cSld>
  <p:clrMapOvr>
    <a:masterClrMapping/>
  </p:clrMapOvr>
  <p:transition advClick="0" advTm="3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2"/>
          <a:srcRect/>
          <a:stretch>
            <a:fillRect/>
          </a:stretch>
        </p:blipFill>
        <p:spPr bwMode="auto">
          <a:xfrm>
            <a:off x="-214346" y="0"/>
            <a:ext cx="9358346" cy="6858000"/>
          </a:xfrm>
          <a:prstGeom prst="rect">
            <a:avLst/>
          </a:prstGeom>
          <a:noFill/>
          <a:ln w="9525">
            <a:noFill/>
            <a:miter lim="800000"/>
            <a:headEnd/>
            <a:tailEnd/>
          </a:ln>
        </p:spPr>
      </p:pic>
      <p:sp>
        <p:nvSpPr>
          <p:cNvPr id="4" name="Прямоугольник 3"/>
          <p:cNvSpPr/>
          <p:nvPr/>
        </p:nvSpPr>
        <p:spPr>
          <a:xfrm>
            <a:off x="1857356" y="428604"/>
            <a:ext cx="6039730" cy="646331"/>
          </a:xfrm>
          <a:prstGeom prst="rect">
            <a:avLst/>
          </a:prstGeom>
        </p:spPr>
        <p:txBody>
          <a:bodyPr wrap="none">
            <a:spAutoFit/>
          </a:bodyPr>
          <a:lstStyle/>
          <a:p>
            <a:r>
              <a:rPr lang="ru-RU" sz="2000" dirty="0" smtClean="0">
                <a:latin typeface="Constantia" pitchFamily="18" charset="0"/>
              </a:rPr>
              <a:t> </a:t>
            </a:r>
            <a:r>
              <a:rPr lang="ru-RU" sz="3600" dirty="0" smtClean="0">
                <a:latin typeface="Constantia" pitchFamily="18" charset="0"/>
              </a:rPr>
              <a:t>Виртуальное пространство </a:t>
            </a:r>
            <a:endParaRPr lang="ru-RU" sz="3600" dirty="0">
              <a:latin typeface="Constantia" pitchFamily="18" charset="0"/>
            </a:endParaRPr>
          </a:p>
        </p:txBody>
      </p:sp>
      <p:sp>
        <p:nvSpPr>
          <p:cNvPr id="29697" name="Rectangle 1"/>
          <p:cNvSpPr>
            <a:spLocks noChangeArrowheads="1"/>
          </p:cNvSpPr>
          <p:nvPr/>
        </p:nvSpPr>
        <p:spPr bwMode="auto">
          <a:xfrm>
            <a:off x="428596" y="1142984"/>
            <a:ext cx="7715304" cy="46474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 typeface="Arial" pitchFamily="34" charset="0"/>
              <a:buChar char="•"/>
              <a:tabLst/>
            </a:pPr>
            <a:r>
              <a:rPr lang="ru-RU" sz="1400" dirty="0">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Фотовыставки</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Книжки-выставки</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Constantia" pitchFamily="18" charset="0"/>
                <a:ea typeface="Calibri" pitchFamily="34" charset="0"/>
                <a:cs typeface="Times New Roman" pitchFamily="18" charset="0"/>
              </a:rPr>
              <a:t>Библиобанер</a:t>
            </a: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Озвученная выставка</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Выставка- «открытка» по отдельному небольшому литературному произведению</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Выставка – «иллюстрация» с «богатым» </a:t>
            </a:r>
            <a:r>
              <a:rPr kumimoji="0" lang="ru-RU" sz="2000" b="0" i="0" u="none" strike="noStrike" cap="none" normalizeH="0" baseline="0" dirty="0" err="1" smtClean="0">
                <a:ln>
                  <a:noFill/>
                </a:ln>
                <a:solidFill>
                  <a:schemeClr val="tx1"/>
                </a:solidFill>
                <a:effectLst/>
                <a:latin typeface="Constantia" pitchFamily="18" charset="0"/>
                <a:ea typeface="Calibri" pitchFamily="34" charset="0"/>
                <a:cs typeface="Times New Roman" pitchFamily="18" charset="0"/>
              </a:rPr>
              <a:t>мультимедийным</a:t>
            </a: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Constantia" pitchFamily="18" charset="0"/>
                <a:ea typeface="Calibri" pitchFamily="34" charset="0"/>
                <a:cs typeface="Times New Roman" pitchFamily="18" charset="0"/>
              </a:rPr>
              <a:t>контентом</a:t>
            </a: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 в том числе аудио- и видеозаписями</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«Развернутые» выставки </a:t>
            </a:r>
            <a:r>
              <a:rPr kumimoji="0" lang="ru-RU" sz="2000" b="0" i="1"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 с разделами, цитатами, иллюстрациями, текстом, видео- и аудиоматериалами</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Выставка-викторина</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Выставка-урок</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Тематическая выставка</a:t>
            </a:r>
            <a:endParaRPr kumimoji="0" lang="ru-RU" sz="2000" b="0" i="0" u="none" strike="noStrike" cap="none" normalizeH="0" baseline="0" dirty="0" smtClean="0">
              <a:ln>
                <a:noFill/>
              </a:ln>
              <a:solidFill>
                <a:schemeClr val="tx1"/>
              </a:solidFill>
              <a:effectLst/>
              <a:latin typeface="Constantia"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advClick="0" advTm="39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2"/>
          <a:srcRect/>
          <a:stretch>
            <a:fillRect/>
          </a:stretch>
        </p:blipFill>
        <p:spPr bwMode="auto">
          <a:xfrm>
            <a:off x="0" y="0"/>
            <a:ext cx="9143999" cy="6858000"/>
          </a:xfrm>
          <a:prstGeom prst="rect">
            <a:avLst/>
          </a:prstGeom>
          <a:noFill/>
          <a:ln w="9525">
            <a:noFill/>
            <a:miter lim="800000"/>
            <a:headEnd/>
            <a:tailEnd/>
          </a:ln>
        </p:spPr>
      </p:pic>
      <p:sp>
        <p:nvSpPr>
          <p:cNvPr id="3" name="Прямоугольник 2"/>
          <p:cNvSpPr/>
          <p:nvPr/>
        </p:nvSpPr>
        <p:spPr>
          <a:xfrm>
            <a:off x="1285852" y="1285861"/>
            <a:ext cx="6643734" cy="3785652"/>
          </a:xfrm>
          <a:prstGeom prst="rect">
            <a:avLst/>
          </a:prstGeom>
        </p:spPr>
        <p:txBody>
          <a:bodyPr wrap="square">
            <a:spAutoFit/>
          </a:bodyPr>
          <a:lstStyle/>
          <a:p>
            <a:pPr algn="ctr"/>
            <a:r>
              <a:rPr lang="ru-RU" sz="2400" b="1" dirty="0" smtClean="0">
                <a:latin typeface="Constantia" pitchFamily="18" charset="0"/>
              </a:rPr>
              <a:t>Цель  </a:t>
            </a:r>
            <a:r>
              <a:rPr lang="ru-RU" sz="2400" b="1" dirty="0">
                <a:latin typeface="Constantia" pitchFamily="18" charset="0"/>
              </a:rPr>
              <a:t>виртуальной выставки</a:t>
            </a:r>
            <a:r>
              <a:rPr lang="ru-RU" sz="2400" dirty="0">
                <a:latin typeface="Constantia" pitchFamily="18" charset="0"/>
              </a:rPr>
              <a:t> – публичное Интернет - представление различных видов документов. Такая выставка мобильна, компактна, содержательна и является актуальным проводником в обширном потоке информации. Каждая выставка выполнена с помощью оригинального </a:t>
            </a:r>
            <a:r>
              <a:rPr lang="ru-RU" sz="2400" dirty="0" err="1">
                <a:latin typeface="Constantia" pitchFamily="18" charset="0"/>
              </a:rPr>
              <a:t>мультимедийного</a:t>
            </a:r>
            <a:r>
              <a:rPr lang="ru-RU" sz="2400" dirty="0">
                <a:latin typeface="Constantia" pitchFamily="18" charset="0"/>
              </a:rPr>
              <a:t> дизайна, имитирующего пребывание на выставке, облегчающего навигацию и восприятие информации.</a:t>
            </a:r>
          </a:p>
        </p:txBody>
      </p:sp>
    </p:spTree>
  </p:cSld>
  <p:clrMapOvr>
    <a:masterClrMapping/>
  </p:clrMapOvr>
  <p:transition advClick="0" advTm="37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2_34737" descr="book-background-image"/>
          <p:cNvPicPr/>
          <p:nvPr/>
        </p:nvPicPr>
        <p:blipFill>
          <a:blip r:embed="rId2"/>
          <a:srcRect/>
          <a:stretch>
            <a:fillRect/>
          </a:stretch>
        </p:blipFill>
        <p:spPr bwMode="auto">
          <a:xfrm>
            <a:off x="0" y="0"/>
            <a:ext cx="9143999" cy="6858000"/>
          </a:xfrm>
          <a:prstGeom prst="rect">
            <a:avLst/>
          </a:prstGeom>
          <a:noFill/>
          <a:ln w="9525">
            <a:noFill/>
            <a:miter lim="800000"/>
            <a:headEnd/>
            <a:tailEnd/>
          </a:ln>
        </p:spPr>
      </p:pic>
      <p:sp>
        <p:nvSpPr>
          <p:cNvPr id="31745" name="Rectangle 1"/>
          <p:cNvSpPr>
            <a:spLocks noChangeArrowheads="1"/>
          </p:cNvSpPr>
          <p:nvPr/>
        </p:nvSpPr>
        <p:spPr bwMode="auto">
          <a:xfrm>
            <a:off x="571472" y="285728"/>
            <a:ext cx="8072494" cy="5670723"/>
          </a:xfrm>
          <a:prstGeom prst="rect">
            <a:avLst/>
          </a:prstGeom>
          <a:noFill/>
          <a:ln w="9525">
            <a:noFill/>
            <a:miter lim="800000"/>
            <a:headEnd/>
            <a:tailEnd/>
          </a:ln>
          <a:effectLst/>
        </p:spPr>
        <p:txBody>
          <a:bodyPr vert="horz" wrap="square" lIns="91440" tIns="152352" rIns="91440" bIns="3808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a:latin typeface="Cambri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Constantia" pitchFamily="18" charset="0"/>
                <a:ea typeface="Times New Roman" pitchFamily="18" charset="0"/>
                <a:cs typeface="Times New Roman" pitchFamily="18" charset="0"/>
              </a:rPr>
              <a:t>Примеры виртуальных выставок:</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Times New Roman" pitchFamily="18" charset="0"/>
              </a:rPr>
              <a:t>1  Виртуальные книжные выставки Детской библиотеки им. В.Н. Орлова (</a:t>
            </a:r>
            <a:r>
              <a:rPr kumimoji="0" lang="ru-RU" b="0" i="0" u="none" strike="noStrike" cap="none" normalizeH="0" baseline="0" dirty="0" err="1" smtClean="0">
                <a:ln>
                  <a:noFill/>
                </a:ln>
                <a:solidFill>
                  <a:schemeClr val="tx1"/>
                </a:solidFill>
                <a:effectLst/>
                <a:latin typeface="Constantia" pitchFamily="18" charset="0"/>
                <a:ea typeface="Times New Roman" pitchFamily="18" charset="0"/>
                <a:hlinkClick r:id="rId3"/>
              </a:rPr>
              <a:t>www.orlovka.crimea.ua</a:t>
            </a:r>
            <a:r>
              <a:rPr kumimoji="0" lang="ru-RU" b="0" i="0" u="none" strike="noStrike" cap="none" normalizeH="0" baseline="0" dirty="0" smtClean="0">
                <a:ln>
                  <a:noFill/>
                </a:ln>
                <a:solidFill>
                  <a:schemeClr val="tx1"/>
                </a:solidFill>
                <a:effectLst/>
                <a:latin typeface="Constantia" pitchFamily="18" charset="0"/>
                <a:ea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Times New Roman" pitchFamily="18" charset="0"/>
              </a:rPr>
              <a:t>2  «Наставникам, хранившим юность нашу…» виртуальная книжная выставка Научной библиотеки Уральского государственного университета (</a:t>
            </a:r>
            <a:r>
              <a:rPr kumimoji="0" lang="ru-RU" b="0" i="0" u="none" strike="noStrike" cap="none" normalizeH="0" baseline="0" dirty="0" smtClean="0">
                <a:ln>
                  <a:noFill/>
                </a:ln>
                <a:solidFill>
                  <a:schemeClr val="tx1"/>
                </a:solidFill>
                <a:effectLst/>
                <a:latin typeface="Constantia" pitchFamily="18" charset="0"/>
                <a:ea typeface="Times New Roman" pitchFamily="18" charset="0"/>
                <a:hlinkClick r:id="rId4"/>
              </a:rPr>
              <a:t>http://lib.usu.ru/rus/our_resources/exhibitions/newexhibitiob/nastavnikam/</a:t>
            </a:r>
            <a:r>
              <a:rPr kumimoji="0" lang="ru-RU" b="0" i="0" u="none" strike="noStrike" cap="none" normalizeH="0" baseline="0" dirty="0" smtClean="0">
                <a:ln>
                  <a:noFill/>
                </a:ln>
                <a:solidFill>
                  <a:schemeClr val="tx1"/>
                </a:solidFill>
                <a:effectLst/>
                <a:latin typeface="Constantia" pitchFamily="18" charset="0"/>
                <a:ea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Times New Roman" pitchFamily="18" charset="0"/>
              </a:rPr>
              <a:t>3  Цикл книжных выставок «Вселенная в алфавитном порядке», представленный на сайте Свердловской областной межнациональной библиотеки (</a:t>
            </a:r>
            <a:r>
              <a:rPr kumimoji="0" lang="ru-RU" b="0" i="0" u="none" strike="noStrike" cap="none" normalizeH="0" baseline="0" dirty="0" err="1" smtClean="0">
                <a:ln>
                  <a:noFill/>
                </a:ln>
                <a:solidFill>
                  <a:schemeClr val="tx1"/>
                </a:solidFill>
                <a:effectLst/>
                <a:latin typeface="Constantia" pitchFamily="18" charset="0"/>
                <a:ea typeface="Times New Roman" pitchFamily="18" charset="0"/>
                <a:hlinkClick r:id="rId5"/>
              </a:rPr>
              <a:t>www.somb.ru</a:t>
            </a:r>
            <a:r>
              <a:rPr kumimoji="0" lang="ru-RU" b="0" i="0" u="none" strike="noStrike" cap="none" normalizeH="0" baseline="0" dirty="0" smtClean="0">
                <a:ln>
                  <a:noFill/>
                </a:ln>
                <a:solidFill>
                  <a:schemeClr val="tx1"/>
                </a:solidFill>
                <a:effectLst/>
                <a:latin typeface="Constantia" pitchFamily="18" charset="0"/>
                <a:ea typeface="Times New Roman" pitchFamily="18" charset="0"/>
              </a:rPr>
              <a:t>) в разделе «Электронные выставки»;</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Times New Roman" pitchFamily="18" charset="0"/>
              </a:rPr>
              <a:t>4  Виртуальные книжные выставки, организованные  Фундаментальной библиотекой им. императрицы Марии Фёдоровны Российского государственного педагогического университета им. А.И.Герцена (</a:t>
            </a:r>
            <a:r>
              <a:rPr kumimoji="0" lang="ru-RU" b="0" i="0" u="none" strike="noStrike" cap="none" normalizeH="0" baseline="0" dirty="0" smtClean="0">
                <a:ln>
                  <a:noFill/>
                </a:ln>
                <a:solidFill>
                  <a:schemeClr val="tx1"/>
                </a:solidFill>
                <a:effectLst/>
                <a:latin typeface="Constantia" pitchFamily="18" charset="0"/>
                <a:ea typeface="Times New Roman" pitchFamily="18" charset="0"/>
                <a:hlinkClick r:id="rId6"/>
              </a:rPr>
              <a:t>http://lib.herzen.spb.ru/page13.asp?s=11</a:t>
            </a:r>
            <a:r>
              <a:rPr kumimoji="0" lang="ru-RU" b="0" i="0" u="none" strike="noStrike" cap="none" normalizeH="0" baseline="0" dirty="0" smtClean="0">
                <a:ln>
                  <a:noFill/>
                </a:ln>
                <a:solidFill>
                  <a:schemeClr val="tx1"/>
                </a:solidFill>
                <a:effectLst/>
                <a:latin typeface="Constantia" pitchFamily="18" charset="0"/>
                <a:ea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Times New Roman" pitchFamily="18" charset="0"/>
              </a:rPr>
              <a:t>5  Виртуальные визиты на выставки Государственного историко-культурного музея-заповедника «Московский Кремль» (</a:t>
            </a:r>
            <a:r>
              <a:rPr kumimoji="0" lang="ru-RU" b="0" i="0" u="none" strike="noStrike" cap="none" normalizeH="0" baseline="0" dirty="0" smtClean="0">
                <a:ln>
                  <a:noFill/>
                </a:ln>
                <a:solidFill>
                  <a:schemeClr val="tx1"/>
                </a:solidFill>
                <a:effectLst/>
                <a:latin typeface="Constantia" pitchFamily="18" charset="0"/>
                <a:ea typeface="Times New Roman" pitchFamily="18" charset="0"/>
                <a:hlinkClick r:id="rId7"/>
              </a:rPr>
              <a:t>http://www.kreml.ru/ru/exhibition/visit/2010/Orden/</a:t>
            </a:r>
            <a:r>
              <a:rPr kumimoji="0" lang="ru-RU" b="0" i="0" u="none" strike="noStrike" cap="none" normalizeH="0" baseline="0" dirty="0" smtClean="0">
                <a:ln>
                  <a:noFill/>
                </a:ln>
                <a:solidFill>
                  <a:schemeClr val="tx1"/>
                </a:solidFill>
                <a:effectLst/>
                <a:latin typeface="Constantia" pitchFamily="18" charset="0"/>
                <a:ea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onstantia" pitchFamily="18" charset="0"/>
                <a:ea typeface="Times New Roman" pitchFamily="18" charset="0"/>
              </a:rPr>
              <a:t>6  Проект Третьяковской галереи, посвящённый творчеству М. Врубеля (</a:t>
            </a:r>
            <a:r>
              <a:rPr kumimoji="0" lang="ru-RU" b="0" i="0" u="none" strike="noStrike" cap="none" normalizeH="0" baseline="0" dirty="0" smtClean="0">
                <a:ln>
                  <a:noFill/>
                </a:ln>
                <a:solidFill>
                  <a:schemeClr val="tx1"/>
                </a:solidFill>
                <a:effectLst/>
                <a:latin typeface="Constantia" pitchFamily="18" charset="0"/>
                <a:ea typeface="Times New Roman" pitchFamily="18" charset="0"/>
                <a:hlinkClick r:id="rId8"/>
              </a:rPr>
              <a:t>http://www.virtualmuseum.ru/dev/</a:t>
            </a:r>
            <a:r>
              <a:rPr kumimoji="0" lang="ru-RU" b="0" i="0" u="none" strike="noStrike" cap="none" normalizeH="0" baseline="0" dirty="0" smtClean="0">
                <a:ln>
                  <a:noFill/>
                </a:ln>
                <a:solidFill>
                  <a:schemeClr val="tx1"/>
                </a:solidFill>
                <a:effectLst/>
                <a:latin typeface="Constantia" pitchFamily="18" charset="0"/>
                <a:ea typeface="Times New Roman" pitchFamily="18" charset="0"/>
              </a:rPr>
              <a:t>);</a:t>
            </a:r>
            <a:endParaRPr kumimoji="0" lang="ru-RU" b="0" i="0" u="none" strike="noStrike" cap="none" normalizeH="0" baseline="0" dirty="0" smtClean="0">
              <a:ln>
                <a:noFill/>
              </a:ln>
              <a:solidFill>
                <a:schemeClr val="tx1"/>
              </a:solidFill>
              <a:effectLst/>
              <a:latin typeface="Constantia" pitchFamily="18" charset="0"/>
            </a:endParaRPr>
          </a:p>
        </p:txBody>
      </p:sp>
    </p:spTree>
  </p:cSld>
  <p:clrMapOvr>
    <a:masterClrMapping/>
  </p:clrMapOvr>
  <p:transition advClick="0" advTm="32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0_34737" descr="48635179_1252779399_075437f79421f47a398dd7edec645340_full1"/>
          <p:cNvPicPr/>
          <p:nvPr/>
        </p:nvPicPr>
        <p:blipFill>
          <a:blip r:embed="rId3"/>
          <a:srcRect/>
          <a:stretch>
            <a:fillRect/>
          </a:stretch>
        </p:blipFill>
        <p:spPr bwMode="auto">
          <a:xfrm>
            <a:off x="0" y="0"/>
            <a:ext cx="9143999" cy="6858000"/>
          </a:xfrm>
          <a:prstGeom prst="rect">
            <a:avLst/>
          </a:prstGeom>
          <a:noFill/>
          <a:ln w="9525">
            <a:noFill/>
            <a:miter lim="800000"/>
            <a:headEnd/>
            <a:tailEnd/>
          </a:ln>
        </p:spPr>
      </p:pic>
      <p:sp>
        <p:nvSpPr>
          <p:cNvPr id="34817" name="Rectangle 1"/>
          <p:cNvSpPr>
            <a:spLocks noChangeArrowheads="1"/>
          </p:cNvSpPr>
          <p:nvPr/>
        </p:nvSpPr>
        <p:spPr bwMode="auto">
          <a:xfrm>
            <a:off x="714348" y="214290"/>
            <a:ext cx="771530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Constantia" pitchFamily="18" charset="0"/>
                <a:ea typeface="Calibri" pitchFamily="34" charset="0"/>
                <a:cs typeface="Times New Roman" pitchFamily="18" charset="0"/>
              </a:rPr>
              <a:t>Виртуальные/электронные/ выставки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Constantia" pitchFamily="18" charset="0"/>
                <a:ea typeface="Calibri" pitchFamily="34" charset="0"/>
                <a:cs typeface="Times New Roman" pitchFamily="18" charset="0"/>
              </a:rPr>
              <a:t>актуальный продукт библиотечной деятельности.</a:t>
            </a:r>
            <a:endParaRPr kumimoji="0" lang="ru-RU" sz="2800" b="1" i="0" u="none" strike="noStrike" cap="none" normalizeH="0" baseline="0" dirty="0" smtClean="0">
              <a:ln>
                <a:noFill/>
              </a:ln>
              <a:solidFill>
                <a:schemeClr val="bg1"/>
              </a:solidFill>
              <a:effectLst/>
              <a:latin typeface="Constantia" pitchFamily="18" charset="0"/>
            </a:endParaRPr>
          </a:p>
        </p:txBody>
      </p:sp>
      <p:sp>
        <p:nvSpPr>
          <p:cNvPr id="4" name="Прямоугольник 3"/>
          <p:cNvSpPr/>
          <p:nvPr/>
        </p:nvSpPr>
        <p:spPr>
          <a:xfrm>
            <a:off x="928662" y="2357430"/>
            <a:ext cx="8133509" cy="1200329"/>
          </a:xfrm>
          <a:prstGeom prst="rect">
            <a:avLst/>
          </a:prstGeom>
        </p:spPr>
        <p:txBody>
          <a:bodyPr wrap="square">
            <a:spAutoFit/>
          </a:bodyPr>
          <a:lstStyle/>
          <a:p>
            <a:pPr algn="ctr"/>
            <a:r>
              <a:rPr lang="ru-RU" sz="7200" b="1" dirty="0" smtClean="0">
                <a:solidFill>
                  <a:schemeClr val="bg1"/>
                </a:solidFill>
                <a:latin typeface="Monotype Corsiva" pitchFamily="66" charset="0"/>
              </a:rPr>
              <a:t>Спасибо за внимание</a:t>
            </a:r>
            <a:r>
              <a:rPr lang="ru-RU" sz="7200" b="1" dirty="0" smtClean="0">
                <a:solidFill>
                  <a:schemeClr val="bg1"/>
                </a:solidFill>
              </a:rPr>
              <a:t>!</a:t>
            </a:r>
            <a:endParaRPr lang="ru-RU" sz="7200" b="1" dirty="0">
              <a:solidFill>
                <a:schemeClr val="bg1"/>
              </a:solidFill>
            </a:endParaRPr>
          </a:p>
        </p:txBody>
      </p:sp>
      <p:sp>
        <p:nvSpPr>
          <p:cNvPr id="5" name="Прямоугольник 4"/>
          <p:cNvSpPr/>
          <p:nvPr/>
        </p:nvSpPr>
        <p:spPr>
          <a:xfrm>
            <a:off x="5429256" y="5857892"/>
            <a:ext cx="3714744" cy="923330"/>
          </a:xfrm>
          <a:prstGeom prst="rect">
            <a:avLst/>
          </a:prstGeom>
        </p:spPr>
        <p:txBody>
          <a:bodyPr wrap="square">
            <a:spAutoFit/>
          </a:bodyPr>
          <a:lstStyle/>
          <a:p>
            <a:pPr algn="ctr"/>
            <a:r>
              <a:rPr lang="ru-RU" dirty="0" smtClean="0">
                <a:solidFill>
                  <a:schemeClr val="bg1"/>
                </a:solidFill>
              </a:rPr>
              <a:t>Презентация подготовлена зав.библиотекой МОУ «ТШИ СОО» В.Н.Смирновой</a:t>
            </a:r>
            <a:endParaRPr lang="ru-RU" dirty="0">
              <a:solidFill>
                <a:schemeClr val="bg1"/>
              </a:solidFill>
            </a:endParaRPr>
          </a:p>
        </p:txBody>
      </p:sp>
    </p:spTree>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0"/>
                                  </p:stCondLst>
                                  <p:childTnLst>
                                    <p:anim calcmode="lin" valueType="num">
                                      <p:cBhvr>
                                        <p:cTn id="6" dur="5000"/>
                                        <p:tgtEl>
                                          <p:spTgt spid="34817">
                                            <p:txEl>
                                              <p:pRg st="0" end="0"/>
                                            </p:txEl>
                                          </p:spTgt>
                                        </p:tgtEl>
                                        <p:attrNameLst>
                                          <p:attrName>ppt_w</p:attrName>
                                        </p:attrNameLst>
                                      </p:cBhvr>
                                      <p:tavLst>
                                        <p:tav tm="0">
                                          <p:val>
                                            <p:strVal val="ppt_w"/>
                                          </p:val>
                                        </p:tav>
                                        <p:tav tm="100000">
                                          <p:val>
                                            <p:strVal val="ppt_w*0.70"/>
                                          </p:val>
                                        </p:tav>
                                      </p:tavLst>
                                    </p:anim>
                                    <p:anim calcmode="lin" valueType="num">
                                      <p:cBhvr>
                                        <p:cTn id="7" dur="5000"/>
                                        <p:tgtEl>
                                          <p:spTgt spid="34817">
                                            <p:txEl>
                                              <p:pRg st="0" end="0"/>
                                            </p:txEl>
                                          </p:spTgt>
                                        </p:tgtEl>
                                        <p:attrNameLst>
                                          <p:attrName>ppt_h</p:attrName>
                                        </p:attrNameLst>
                                      </p:cBhvr>
                                      <p:tavLst>
                                        <p:tav tm="0">
                                          <p:val>
                                            <p:strVal val="ppt_h"/>
                                          </p:val>
                                        </p:tav>
                                        <p:tav tm="100000">
                                          <p:val>
                                            <p:strVal val="ppt_h"/>
                                          </p:val>
                                        </p:tav>
                                      </p:tavLst>
                                    </p:anim>
                                    <p:animEffect transition="out" filter="fade">
                                      <p:cBhvr>
                                        <p:cTn id="8" dur="5000"/>
                                        <p:tgtEl>
                                          <p:spTgt spid="34817">
                                            <p:txEl>
                                              <p:pRg st="0" end="0"/>
                                            </p:txEl>
                                          </p:spTgt>
                                        </p:tgtEl>
                                      </p:cBhvr>
                                    </p:animEffect>
                                    <p:set>
                                      <p:cBhvr>
                                        <p:cTn id="9" dur="1" fill="hold">
                                          <p:stCondLst>
                                            <p:cond delay="4999"/>
                                          </p:stCondLst>
                                        </p:cTn>
                                        <p:tgtEl>
                                          <p:spTgt spid="34817">
                                            <p:txEl>
                                              <p:pRg st="0" end="0"/>
                                            </p:txEl>
                                          </p:spTgt>
                                        </p:tgtEl>
                                        <p:attrNameLst>
                                          <p:attrName>style.visibility</p:attrName>
                                        </p:attrNameLst>
                                      </p:cBhvr>
                                      <p:to>
                                        <p:strVal val="hidden"/>
                                      </p:to>
                                    </p:set>
                                  </p:childTnLst>
                                </p:cTn>
                              </p:par>
                            </p:childTnLst>
                          </p:cTn>
                        </p:par>
                        <p:par>
                          <p:cTn id="10" fill="hold">
                            <p:stCondLst>
                              <p:cond delay="5000"/>
                            </p:stCondLst>
                            <p:childTnLst>
                              <p:par>
                                <p:cTn id="11" presetID="55" presetClass="exit" presetSubtype="0" fill="hold" nodeType="afterEffect">
                                  <p:stCondLst>
                                    <p:cond delay="0"/>
                                  </p:stCondLst>
                                  <p:childTnLst>
                                    <p:anim calcmode="lin" valueType="num">
                                      <p:cBhvr>
                                        <p:cTn id="12" dur="5000"/>
                                        <p:tgtEl>
                                          <p:spTgt spid="34817">
                                            <p:txEl>
                                              <p:pRg st="1" end="1"/>
                                            </p:txEl>
                                          </p:spTgt>
                                        </p:tgtEl>
                                        <p:attrNameLst>
                                          <p:attrName>ppt_w</p:attrName>
                                        </p:attrNameLst>
                                      </p:cBhvr>
                                      <p:tavLst>
                                        <p:tav tm="0">
                                          <p:val>
                                            <p:strVal val="ppt_w"/>
                                          </p:val>
                                        </p:tav>
                                        <p:tav tm="100000">
                                          <p:val>
                                            <p:strVal val="ppt_w*0.70"/>
                                          </p:val>
                                        </p:tav>
                                      </p:tavLst>
                                    </p:anim>
                                    <p:anim calcmode="lin" valueType="num">
                                      <p:cBhvr>
                                        <p:cTn id="13" dur="5000"/>
                                        <p:tgtEl>
                                          <p:spTgt spid="34817">
                                            <p:txEl>
                                              <p:pRg st="1" end="1"/>
                                            </p:txEl>
                                          </p:spTgt>
                                        </p:tgtEl>
                                        <p:attrNameLst>
                                          <p:attrName>ppt_h</p:attrName>
                                        </p:attrNameLst>
                                      </p:cBhvr>
                                      <p:tavLst>
                                        <p:tav tm="0">
                                          <p:val>
                                            <p:strVal val="ppt_h"/>
                                          </p:val>
                                        </p:tav>
                                        <p:tav tm="100000">
                                          <p:val>
                                            <p:strVal val="ppt_h"/>
                                          </p:val>
                                        </p:tav>
                                      </p:tavLst>
                                    </p:anim>
                                    <p:animEffect transition="out" filter="fade">
                                      <p:cBhvr>
                                        <p:cTn id="14" dur="5000"/>
                                        <p:tgtEl>
                                          <p:spTgt spid="34817">
                                            <p:txEl>
                                              <p:pRg st="1" end="1"/>
                                            </p:txEl>
                                          </p:spTgt>
                                        </p:tgtEl>
                                      </p:cBhvr>
                                    </p:animEffect>
                                    <p:set>
                                      <p:cBhvr>
                                        <p:cTn id="15" dur="1" fill="hold">
                                          <p:stCondLst>
                                            <p:cond delay="4999"/>
                                          </p:stCondLst>
                                        </p:cTn>
                                        <p:tgtEl>
                                          <p:spTgt spid="34817">
                                            <p:txEl>
                                              <p:pRg st="1" end="1"/>
                                            </p:txEl>
                                          </p:spTgt>
                                        </p:tgtEl>
                                        <p:attrNameLst>
                                          <p:attrName>style.visibility</p:attrName>
                                        </p:attrNameLst>
                                      </p:cBhvr>
                                      <p:to>
                                        <p:strVal val="hidden"/>
                                      </p:to>
                                    </p:set>
                                  </p:childTnLst>
                                </p:cTn>
                              </p:par>
                            </p:childTnLst>
                          </p:cTn>
                        </p:par>
                        <p:par>
                          <p:cTn id="16" fill="hold">
                            <p:stCondLst>
                              <p:cond delay="10000"/>
                            </p:stCondLst>
                            <p:childTnLst>
                              <p:par>
                                <p:cTn id="17" presetID="55"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295</TotalTime>
  <Words>385</Words>
  <Application>Microsoft Office PowerPoint</Application>
  <PresentationFormat>Экран (4:3)</PresentationFormat>
  <Paragraphs>40</Paragraphs>
  <Slides>9</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9</vt:i4>
      </vt:variant>
    </vt:vector>
  </HeadingPairs>
  <TitlesOfParts>
    <vt:vector size="11" baseType="lpstr">
      <vt:lpstr>Тема Office</vt:lpstr>
      <vt:lpstr>Презентация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Your Company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Your User Name</dc:creator>
  <cp:lastModifiedBy>xtonn</cp:lastModifiedBy>
  <cp:revision>32</cp:revision>
  <dcterms:created xsi:type="dcterms:W3CDTF">2014-11-06T04:12:55Z</dcterms:created>
  <dcterms:modified xsi:type="dcterms:W3CDTF">2014-11-28T08:52:31Z</dcterms:modified>
</cp:coreProperties>
</file>