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7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99" r:id="rId20"/>
    <p:sldId id="296" r:id="rId21"/>
    <p:sldId id="297" r:id="rId22"/>
    <p:sldId id="298" r:id="rId23"/>
    <p:sldId id="274" r:id="rId24"/>
    <p:sldId id="275" r:id="rId25"/>
    <p:sldId id="276" r:id="rId26"/>
    <p:sldId id="278" r:id="rId27"/>
    <p:sldId id="279" r:id="rId28"/>
    <p:sldId id="280" r:id="rId29"/>
    <p:sldId id="281" r:id="rId30"/>
    <p:sldId id="282" r:id="rId31"/>
    <p:sldId id="300" r:id="rId32"/>
    <p:sldId id="301" r:id="rId33"/>
    <p:sldId id="302" r:id="rId34"/>
    <p:sldId id="303" r:id="rId35"/>
    <p:sldId id="304" r:id="rId36"/>
    <p:sldId id="287" r:id="rId37"/>
    <p:sldId id="288" r:id="rId38"/>
    <p:sldId id="306" r:id="rId39"/>
    <p:sldId id="305" r:id="rId40"/>
    <p:sldId id="292" r:id="rId41"/>
    <p:sldId id="289" r:id="rId42"/>
    <p:sldId id="290" r:id="rId43"/>
    <p:sldId id="291" r:id="rId44"/>
    <p:sldId id="293" r:id="rId45"/>
    <p:sldId id="294" r:id="rId46"/>
    <p:sldId id="307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800000"/>
    <a:srgbClr val="660033"/>
    <a:srgbClr val="FF6600"/>
    <a:srgbClr val="0033CC"/>
    <a:srgbClr val="66CCFF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B9249-0410-4C6A-9818-5B6735EA3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E791F-1EF9-475D-A95A-B761271FE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CF633-EE71-41B6-AA25-7279A71BA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18D91-E5BE-45BF-8C89-A79014BF4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49888-DCCC-415F-AE66-7EA8B2818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AE752-ECCC-47C1-9FA4-9B141A1C6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B657B-87E0-439B-91CF-F73C8A955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4B3FF-83AD-480C-82F9-ECAE8A248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F8056-4828-4439-A47E-A77425A08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D5187-D895-4622-94C4-47FF01677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46C51-2979-4B57-9F3E-152645738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437D7-9FC5-4FF1-AD18-0E1B0EE91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D152A6-2C35-4809-9CEE-B658A4EA2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30.xml"/><Relationship Id="rId4" Type="http://schemas.openxmlformats.org/officeDocument/2006/relationships/slide" Target="slide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899592" y="692696"/>
            <a:ext cx="7675562" cy="280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Противопожарная 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профилактика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17032"/>
            <a:ext cx="2952328" cy="282143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6896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smtClean="0">
                <a:solidFill>
                  <a:srgbClr val="FF0000"/>
                </a:solidFill>
              </a:rPr>
              <a:t>МЕРЫ  ПОЖАРНОЙ  БЕЗОПАСНОСТИ</a:t>
            </a:r>
            <a:r>
              <a:rPr lang="ru-RU" smtClean="0"/>
              <a:t> – действия по обеспечению пожарной безопасности, в том числе по выполне-нию требований пожарной безопаснос-ти.</a:t>
            </a:r>
          </a:p>
        </p:txBody>
      </p:sp>
      <p:pic>
        <p:nvPicPr>
          <p:cNvPr id="11267" name="Picture 7" descr="3 коп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701925"/>
            <a:ext cx="40481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smtClean="0">
                <a:solidFill>
                  <a:srgbClr val="FF0000"/>
                </a:solidFill>
              </a:rPr>
              <a:t>НОРМЫ  ПОЖАРНОЙ  БЕЗОПАСНОСТИ</a:t>
            </a:r>
            <a:r>
              <a:rPr lang="ru-RU" smtClean="0"/>
              <a:t> (НПБ) – нормативный документ по пожарной безопасности, устанавливающий общие принципы, ко-личественные и качественные критерии обеспечения пожарной безопасности, требования пожарной безопасности.</a:t>
            </a:r>
          </a:p>
        </p:txBody>
      </p:sp>
      <p:pic>
        <p:nvPicPr>
          <p:cNvPr id="12291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4149725"/>
            <a:ext cx="1795462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5434013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smtClean="0">
                <a:solidFill>
                  <a:srgbClr val="FF0000"/>
                </a:solidFill>
              </a:rPr>
              <a:t>НОРМАТИВНЫЕ  ДОКУМЕНТЫ  ПО ПОЖАРНОЙ  БЕЗОПАСНОСТИ</a:t>
            </a:r>
            <a:r>
              <a:rPr lang="ru-RU" smtClean="0"/>
              <a:t> – технические регламенты и стандарты, инструкции и иные документы, содержа-щие обязательные и рекомендательные требования пожарной безопасности.</a:t>
            </a:r>
          </a:p>
        </p:txBody>
      </p:sp>
      <p:pic>
        <p:nvPicPr>
          <p:cNvPr id="13315" name="Picture 4" descr="Scan100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429000"/>
            <a:ext cx="1990725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сборник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3429000"/>
            <a:ext cx="21621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правила сборн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3429000"/>
            <a:ext cx="19637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marL="609600" indent="-609600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smtClean="0">
                <a:solidFill>
                  <a:srgbClr val="FF0000"/>
                </a:solidFill>
              </a:rPr>
              <a:t>ПРАВИЛА  ПОЖАРНОЙ  БЕЗОПАСНОСТИ</a:t>
            </a:r>
            <a:r>
              <a:rPr lang="ru-RU" smtClean="0"/>
              <a:t> (ППБ):</a:t>
            </a:r>
          </a:p>
          <a:p>
            <a:pPr marL="609600" indent="-609600" eaLnBrk="1" hangingPunct="1">
              <a:buClr>
                <a:srgbClr val="FF0000"/>
              </a:buClr>
              <a:buFont typeface="Wingdings" pitchFamily="2" charset="2"/>
              <a:buAutoNum type="arabicParenR"/>
            </a:pPr>
            <a:r>
              <a:rPr lang="ru-RU" smtClean="0"/>
              <a:t>Комплекс положений, устанавлива-ющих порядок соблюдений и норм по-жарной безопасности при строитель-стве и эксплуатации объекта;</a:t>
            </a:r>
          </a:p>
          <a:p>
            <a:pPr marL="609600" indent="-609600" eaLnBrk="1" hangingPunct="1">
              <a:buClr>
                <a:srgbClr val="FF0000"/>
              </a:buClr>
              <a:buFont typeface="Wingdings" pitchFamily="2" charset="2"/>
              <a:buAutoNum type="arabicParenR"/>
            </a:pPr>
            <a:r>
              <a:rPr lang="ru-RU" smtClean="0"/>
              <a:t>Вид нормативного документа по по-жарной безопасности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smtClean="0">
                <a:solidFill>
                  <a:srgbClr val="FF0000"/>
                </a:solidFill>
              </a:rPr>
              <a:t>ПЕРВИЧНЫЕ  МЕРЫ  ПОЖАРНОЙ  БЕЗОПАСНОСТИ</a:t>
            </a:r>
            <a:r>
              <a:rPr lang="ru-RU" smtClean="0"/>
              <a:t> – реализация приня-тых в установленном порядке норм и правил по предотвращению пожаров, спасению людей и имущества от пожа-ров, являющихся частью комплекса ме-роприятий по организации пожароту-шения.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smtClean="0">
                <a:solidFill>
                  <a:srgbClr val="FF0000"/>
                </a:solidFill>
              </a:rPr>
              <a:t>ПОЖАРНАЯ  ОХРАНА</a:t>
            </a:r>
            <a:r>
              <a:rPr lang="ru-RU" smtClean="0"/>
              <a:t> – совокупность созданных в установленном порядке органов управления, подразделений и организаций, предназначенных для организации профилактики пожаров, их тушения и проведения возложенных на них аварийно-спасательных работ.</a:t>
            </a:r>
          </a:p>
        </p:txBody>
      </p:sp>
      <p:pic>
        <p:nvPicPr>
          <p:cNvPr id="16387" name="Picture 4" descr="budte_ostor_s_o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221163"/>
            <a:ext cx="154305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DSC052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4184650"/>
            <a:ext cx="31686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smtClean="0">
                <a:solidFill>
                  <a:srgbClr val="FF0000"/>
                </a:solidFill>
              </a:rPr>
              <a:t>ГОСУДАРСТВЕННАЯ  ПРОТИВОПОЖАРНАЯ  СЛУЖБА</a:t>
            </a:r>
            <a:r>
              <a:rPr lang="ru-RU" smtClean="0"/>
              <a:t> (ГПС) –координирует деятельность других видов пожарной охраны.</a:t>
            </a:r>
          </a:p>
        </p:txBody>
      </p:sp>
      <p:pic>
        <p:nvPicPr>
          <p:cNvPr id="17411" name="Picture 5" descr="гпс коп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2924175"/>
            <a:ext cx="29845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smtClean="0">
                <a:solidFill>
                  <a:srgbClr val="FF0000"/>
                </a:solidFill>
              </a:rPr>
              <a:t>ГОСУДАРСТВЕННЫЙ   ПОЖАРНЫЙ  НАДЗОР</a:t>
            </a:r>
            <a:r>
              <a:rPr lang="ru-RU" smtClean="0"/>
              <a:t> (ГПН) – деятельность по проверке соблюдения организациями и гражданами требований пожарной безо-пасности и принятию мер по результа-там проверки, осуществляемая в поряд-ке, установленном законодательством РФ.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smtClean="0">
                <a:solidFill>
                  <a:srgbClr val="FF0000"/>
                </a:solidFill>
              </a:rPr>
              <a:t>ПРОФИЛАКТИКА   ПОЖАРОВ</a:t>
            </a:r>
            <a:r>
              <a:rPr lang="ru-RU" smtClean="0"/>
              <a:t> – совокупность мер, направленных на исключение возможности возникнове-ния пожаров и ограничение их послед-ствий.</a:t>
            </a:r>
          </a:p>
        </p:txBody>
      </p:sp>
      <p:pic>
        <p:nvPicPr>
          <p:cNvPr id="19459" name="Picture 7" descr="пож безо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708275"/>
            <a:ext cx="4032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WordArt 8"/>
          <p:cNvSpPr>
            <a:spLocks noChangeArrowheads="1" noChangeShapeType="1" noTextEdit="1"/>
          </p:cNvSpPr>
          <p:nvPr/>
        </p:nvSpPr>
        <p:spPr bwMode="auto">
          <a:xfrm>
            <a:off x="684213" y="4581525"/>
            <a:ext cx="3959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Соблюдай   правила</a:t>
            </a:r>
          </a:p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пожарной   безопасности!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8400" y="981075"/>
            <a:ext cx="5256213" cy="1511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700" b="1" smtClean="0">
                <a:latin typeface="Times New Roman" pitchFamily="18" charset="0"/>
              </a:rPr>
              <a:t>предусматривают правильную эксплуатацию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700" b="1" smtClean="0">
                <a:latin typeface="Times New Roman" pitchFamily="18" charset="0"/>
              </a:rPr>
              <a:t>машин и внутризаводского транспорта, пра-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700" b="1" smtClean="0">
                <a:latin typeface="Times New Roman" pitchFamily="18" charset="0"/>
              </a:rPr>
              <a:t>вильное содержание зданий, территории, про-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700" b="1" smtClean="0">
                <a:latin typeface="Times New Roman" pitchFamily="18" charset="0"/>
              </a:rPr>
              <a:t>тивопожарный инструктаж и т.д.</a:t>
            </a:r>
            <a:r>
              <a:rPr lang="ru-RU" sz="1400" b="1" smtClean="0">
                <a:latin typeface="Times New Roman" pitchFamily="18" charset="0"/>
              </a:rPr>
              <a:t> </a:t>
            </a:r>
          </a:p>
        </p:txBody>
      </p:sp>
      <p:sp>
        <p:nvSpPr>
          <p:cNvPr id="20483" name="WordArt 4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72723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Мероприятия по пожарной профилактике</a:t>
            </a:r>
          </a:p>
        </p:txBody>
      </p:sp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323850" y="1125538"/>
            <a:ext cx="3097213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635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rgbClr val="FF0000"/>
                </a:solidFill>
              </a:rPr>
              <a:t>организационные</a:t>
            </a:r>
          </a:p>
        </p:txBody>
      </p:sp>
      <p:sp>
        <p:nvSpPr>
          <p:cNvPr id="20485" name="AutoShape 11"/>
          <p:cNvSpPr>
            <a:spLocks noChangeArrowheads="1"/>
          </p:cNvSpPr>
          <p:nvPr/>
        </p:nvSpPr>
        <p:spPr bwMode="auto">
          <a:xfrm>
            <a:off x="323850" y="2708275"/>
            <a:ext cx="3097213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635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rgbClr val="FF0000"/>
                </a:solidFill>
              </a:rPr>
              <a:t>режимные</a:t>
            </a:r>
          </a:p>
        </p:txBody>
      </p:sp>
      <p:sp>
        <p:nvSpPr>
          <p:cNvPr id="20486" name="AutoShape 12"/>
          <p:cNvSpPr>
            <a:spLocks noChangeArrowheads="1"/>
          </p:cNvSpPr>
          <p:nvPr/>
        </p:nvSpPr>
        <p:spPr bwMode="auto">
          <a:xfrm>
            <a:off x="323850" y="4221163"/>
            <a:ext cx="3097213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635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rgbClr val="FF0000"/>
                </a:solidFill>
              </a:rPr>
              <a:t>строительно-</a:t>
            </a:r>
          </a:p>
          <a:p>
            <a:pPr algn="ctr"/>
            <a:r>
              <a:rPr lang="ru-RU" sz="2800">
                <a:solidFill>
                  <a:srgbClr val="FF0000"/>
                </a:solidFill>
              </a:rPr>
              <a:t>планировочные</a:t>
            </a:r>
          </a:p>
        </p:txBody>
      </p:sp>
      <p:sp>
        <p:nvSpPr>
          <p:cNvPr id="20487" name="AutoShape 13"/>
          <p:cNvSpPr>
            <a:spLocks noChangeArrowheads="1"/>
          </p:cNvSpPr>
          <p:nvPr/>
        </p:nvSpPr>
        <p:spPr bwMode="auto">
          <a:xfrm>
            <a:off x="323850" y="5734050"/>
            <a:ext cx="3097213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635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rgbClr val="FF0000"/>
                </a:solidFill>
              </a:rPr>
              <a:t>эксплуатационные</a:t>
            </a: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3635375" y="2708275"/>
            <a:ext cx="5508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700" b="1">
                <a:latin typeface="Times New Roman" pitchFamily="18" charset="0"/>
              </a:rPr>
              <a:t>запрещение курения в неустановленных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700" b="1">
                <a:latin typeface="Times New Roman" pitchFamily="18" charset="0"/>
              </a:rPr>
              <a:t>местах, запрещение сварочных и других огне-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700" b="1">
                <a:latin typeface="Times New Roman" pitchFamily="18" charset="0"/>
              </a:rPr>
              <a:t>вых работ в пожароопасных помещениях и т.д.</a:t>
            </a:r>
          </a:p>
          <a:p>
            <a:pPr marL="342900" indent="-342900"/>
            <a:r>
              <a:rPr lang="ru-RU" sz="1500" b="1">
                <a:latin typeface="Times New Roman" pitchFamily="18" charset="0"/>
              </a:rPr>
              <a:t> </a:t>
            </a:r>
            <a:endParaRPr lang="ru-RU" sz="3200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3635375" y="4149725"/>
            <a:ext cx="5508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500" b="1"/>
              <a:t>определяются огнестойкостью зданий и сооружений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500" b="1"/>
              <a:t>(конструкции: сгораемые, несгораемые, трудносго-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500" b="1"/>
              <a:t>раемые) и предел огнестойкости (количество времени,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500" b="1"/>
              <a:t>в течение которого под воздействием огня не наруша-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500" b="1"/>
              <a:t>ется несущая способность строительных конструкций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500" b="1"/>
              <a:t>вплоть до появления первой трещины).</a:t>
            </a:r>
            <a:endParaRPr lang="ru-RU" sz="1500" b="1">
              <a:latin typeface="Times New Roman" pitchFamily="18" charset="0"/>
            </a:endParaRPr>
          </a:p>
          <a:p>
            <a:pPr marL="342900" indent="-342900"/>
            <a:r>
              <a:rPr lang="ru-RU" sz="1400" b="1">
                <a:latin typeface="Times New Roman" pitchFamily="18" charset="0"/>
              </a:rPr>
              <a:t> </a:t>
            </a: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3635375" y="5949950"/>
            <a:ext cx="5508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700" b="1"/>
              <a:t>своевременная профилактика, осмотры, ремон-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700" b="1"/>
              <a:t>ты и испытание технологического оборудова-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700" b="1"/>
              <a:t>ния</a:t>
            </a:r>
            <a:r>
              <a:rPr lang="ru-RU" sz="1700"/>
              <a:t> </a:t>
            </a:r>
            <a:r>
              <a:rPr lang="ru-RU" sz="1700" b="1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6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2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2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2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20"/>
                            </p:stCondLst>
                            <p:childTnLst>
                              <p:par>
                                <p:cTn id="4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52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52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52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440"/>
                            </p:stCondLst>
                            <p:childTnLst>
                              <p:par>
                                <p:cTn id="4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52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52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52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5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5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5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60"/>
                            </p:stCondLst>
                            <p:childTnLst>
                              <p:par>
                                <p:cTn id="6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52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52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52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600"/>
                            </p:stCondLst>
                            <p:childTnLst>
                              <p:par>
                                <p:cTn id="6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52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52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52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480"/>
                            </p:stCondLst>
                            <p:childTnLst>
                              <p:par>
                                <p:cTn id="7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52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52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52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280"/>
                            </p:stCondLst>
                            <p:childTnLst>
                              <p:par>
                                <p:cTn id="7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52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52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52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120"/>
                            </p:stCondLst>
                            <p:childTnLst>
                              <p:par>
                                <p:cTn id="8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52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52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52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5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5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5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40"/>
                            </p:stCondLst>
                            <p:childTnLst>
                              <p:par>
                                <p:cTn id="9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52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52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52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"/>
                            </p:stCondLst>
                            <p:childTnLst>
                              <p:par>
                                <p:cTn id="10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52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52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52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4864"/>
            <a:ext cx="9073008" cy="396044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i="1" dirty="0" smtClean="0">
                <a:latin typeface="Georgia" pitchFamily="18" charset="0"/>
              </a:rPr>
              <a:t>Повышение противопожарной </a:t>
            </a:r>
          </a:p>
          <a:p>
            <a:pPr algn="ctr" eaLnBrk="1" hangingPunct="1">
              <a:buFontTx/>
              <a:buNone/>
            </a:pPr>
            <a:r>
              <a:rPr lang="ru-RU" sz="4400" i="1" dirty="0" smtClean="0">
                <a:latin typeface="Georgia" pitchFamily="18" charset="0"/>
              </a:rPr>
              <a:t>культуры, умение действовать </a:t>
            </a:r>
          </a:p>
          <a:p>
            <a:pPr algn="ctr" eaLnBrk="1" hangingPunct="1">
              <a:buFontTx/>
              <a:buNone/>
            </a:pPr>
            <a:r>
              <a:rPr lang="ru-RU" sz="4400" i="1" dirty="0" smtClean="0">
                <a:latin typeface="Georgia" pitchFamily="18" charset="0"/>
              </a:rPr>
              <a:t>в </a:t>
            </a:r>
            <a:r>
              <a:rPr lang="ru-RU" sz="4400" i="1" dirty="0" smtClean="0">
                <a:latin typeface="Arial Black" pitchFamily="34" charset="0"/>
              </a:rPr>
              <a:t>чрезвычайных ситуациях</a:t>
            </a:r>
          </a:p>
        </p:txBody>
      </p:sp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2771775" y="476250"/>
            <a:ext cx="33845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Цель: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smtClean="0">
                <a:solidFill>
                  <a:srgbClr val="0033CC"/>
                </a:solidFill>
              </a:rPr>
              <a:t>ВСПЫШКА</a:t>
            </a:r>
            <a:r>
              <a:rPr lang="ru-RU" smtClean="0"/>
              <a:t> – быстрое сгорание горю-чей смеси, не сопровождающееся обра-зованием сжатых газов.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smtClean="0">
                <a:solidFill>
                  <a:srgbClr val="0033CC"/>
                </a:solidFill>
              </a:rPr>
              <a:t>ВОЗГОРАНИЕ</a:t>
            </a:r>
            <a:r>
              <a:rPr lang="ru-RU" smtClean="0"/>
              <a:t> - возникновение горения под воздействием источника зажигания.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smtClean="0">
                <a:solidFill>
                  <a:srgbClr val="0033CC"/>
                </a:solidFill>
              </a:rPr>
              <a:t>ВОСПЛАМЕНЕНИЕ</a:t>
            </a:r>
            <a:r>
              <a:rPr lang="ru-RU" smtClean="0"/>
              <a:t> - возгорание, сопровождающееся появлением пламе-ни. </a:t>
            </a:r>
          </a:p>
        </p:txBody>
      </p:sp>
      <p:sp>
        <p:nvSpPr>
          <p:cNvPr id="21507" name="WordArt 4"/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770413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Виды возникновения горения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713787" cy="6453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smtClean="0">
                <a:solidFill>
                  <a:srgbClr val="0033CC"/>
                </a:solidFill>
              </a:rPr>
              <a:t>САМОВОЗГОРАНИЕ</a:t>
            </a:r>
            <a:r>
              <a:rPr lang="ru-RU" sz="2800" smtClean="0"/>
              <a:t> - явление, приводящее к возникновению горения вещества при отсутс-твии источника зажигания.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800" b="1" smtClean="0">
              <a:solidFill>
                <a:srgbClr val="660033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660033"/>
                </a:solidFill>
              </a:rPr>
              <a:t>В И Д Ы: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b="1" i="1" smtClean="0">
                <a:solidFill>
                  <a:srgbClr val="660033"/>
                </a:solidFill>
              </a:rPr>
              <a:t>Химическое</a:t>
            </a:r>
            <a:r>
              <a:rPr lang="ru-RU" sz="2800" smtClean="0"/>
              <a:t> – от воздействия на горючие ве-щества кислорода, воздуха, воды или взаимо-действия веществ;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b="1" i="1" smtClean="0">
                <a:solidFill>
                  <a:srgbClr val="660033"/>
                </a:solidFill>
              </a:rPr>
              <a:t>Микробиологическое</a:t>
            </a:r>
            <a:r>
              <a:rPr lang="ru-RU" sz="2800" smtClean="0"/>
              <a:t> – происходит при опре-деленной влажности и температуры в расти-тельных продуктах (самовозгорание зерна);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b="1" i="1" smtClean="0">
                <a:solidFill>
                  <a:srgbClr val="660033"/>
                </a:solidFill>
              </a:rPr>
              <a:t>Тепловое</a:t>
            </a:r>
            <a:r>
              <a:rPr lang="ru-RU" sz="2800" smtClean="0"/>
              <a:t> – вследствие долговременного воз-действия незначительных источников тепла (например, при температуре 100 С тирса, ДВП и другие склоны к самовозгоранию).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5940425" y="551656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564991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b="1" smtClean="0">
                <a:solidFill>
                  <a:srgbClr val="0033CC"/>
                </a:solidFill>
              </a:rPr>
              <a:t>САМОВОСПЛАМЕНЕНИЕ</a:t>
            </a:r>
            <a:r>
              <a:rPr lang="ru-RU" smtClean="0"/>
              <a:t> </a:t>
            </a:r>
            <a:r>
              <a:rPr lang="ru-RU" smtClean="0">
                <a:sym typeface="Symbol" pitchFamily="18" charset="2"/>
              </a:rPr>
              <a:t></a:t>
            </a:r>
            <a:r>
              <a:rPr lang="ru-RU" smtClean="0"/>
              <a:t> самовозго-рание, сопровождается появлением пламени.</a:t>
            </a:r>
          </a:p>
          <a:p>
            <a:pPr eaLnBrk="1" hangingPunct="1">
              <a:buFontTx/>
              <a:buNone/>
            </a:pPr>
            <a:endParaRPr lang="ru-RU" b="1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b="1" smtClean="0">
                <a:solidFill>
                  <a:srgbClr val="0033CC"/>
                </a:solidFill>
              </a:rPr>
              <a:t>ВЗРЫВ</a:t>
            </a:r>
            <a:r>
              <a:rPr lang="ru-RU" smtClean="0"/>
              <a:t> </a:t>
            </a:r>
            <a:r>
              <a:rPr lang="ru-RU" smtClean="0">
                <a:sym typeface="Symbol" pitchFamily="18" charset="2"/>
              </a:rPr>
              <a:t></a:t>
            </a:r>
            <a:r>
              <a:rPr lang="ru-RU" smtClean="0"/>
              <a:t> чрезвычайно быстрое (взрыв-чатое) превращение, сопровождающе-еся выделением энергии с образова-нием сжатых газов.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ru-RU" smtClean="0"/>
              <a:t> </a:t>
            </a:r>
            <a:r>
              <a:rPr lang="ru-RU" b="1" smtClean="0">
                <a:solidFill>
                  <a:srgbClr val="FF0000"/>
                </a:solidFill>
              </a:rPr>
              <a:t>ГГ</a:t>
            </a:r>
            <a:r>
              <a:rPr lang="ru-RU" smtClean="0"/>
              <a:t> – горючий газ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ru-RU" smtClean="0"/>
              <a:t> </a:t>
            </a:r>
            <a:r>
              <a:rPr lang="ru-RU" b="1" smtClean="0">
                <a:solidFill>
                  <a:srgbClr val="FF0000"/>
                </a:solidFill>
              </a:rPr>
              <a:t>ГЖ</a:t>
            </a:r>
            <a:r>
              <a:rPr lang="ru-RU" smtClean="0"/>
              <a:t> – горючая жидкость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ru-RU" smtClean="0"/>
              <a:t> </a:t>
            </a:r>
            <a:r>
              <a:rPr lang="ru-RU" b="1" smtClean="0">
                <a:solidFill>
                  <a:srgbClr val="FF0000"/>
                </a:solidFill>
              </a:rPr>
              <a:t>ГОСТ</a:t>
            </a:r>
            <a:r>
              <a:rPr lang="ru-RU" smtClean="0"/>
              <a:t> – государственный стандарт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ru-RU" smtClean="0"/>
              <a:t> </a:t>
            </a:r>
            <a:r>
              <a:rPr lang="ru-RU" b="1" smtClean="0">
                <a:solidFill>
                  <a:srgbClr val="FF0000"/>
                </a:solidFill>
              </a:rPr>
              <a:t>ГПН</a:t>
            </a:r>
            <a:r>
              <a:rPr lang="ru-RU" smtClean="0"/>
              <a:t> – государственный пожарный надзор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ru-RU" smtClean="0"/>
              <a:t> </a:t>
            </a:r>
            <a:r>
              <a:rPr lang="ru-RU" b="1" smtClean="0">
                <a:solidFill>
                  <a:srgbClr val="FF0000"/>
                </a:solidFill>
              </a:rPr>
              <a:t>ЛВЖ</a:t>
            </a:r>
            <a:r>
              <a:rPr lang="ru-RU" smtClean="0"/>
              <a:t> – легковоспламеняющаяся жидкость</a:t>
            </a:r>
          </a:p>
        </p:txBody>
      </p:sp>
      <p:sp>
        <p:nvSpPr>
          <p:cNvPr id="24579" name="WordArt 4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648176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Условные  сокращения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9769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smtClean="0"/>
              <a:t> </a:t>
            </a:r>
            <a:r>
              <a:rPr lang="ru-RU" b="1" smtClean="0">
                <a:solidFill>
                  <a:srgbClr val="FF0000"/>
                </a:solidFill>
              </a:rPr>
              <a:t>НПБ</a:t>
            </a:r>
            <a:r>
              <a:rPr lang="ru-RU" smtClean="0"/>
              <a:t> – нормы пожарной безопасности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smtClean="0"/>
              <a:t> </a:t>
            </a:r>
            <a:r>
              <a:rPr lang="ru-RU" b="1" smtClean="0">
                <a:solidFill>
                  <a:srgbClr val="FF0000"/>
                </a:solidFill>
              </a:rPr>
              <a:t>НТД </a:t>
            </a:r>
            <a:r>
              <a:rPr lang="ru-RU" smtClean="0"/>
              <a:t>– научно – техническая докумен-тация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smtClean="0"/>
              <a:t> </a:t>
            </a:r>
            <a:r>
              <a:rPr lang="ru-RU" b="1" smtClean="0">
                <a:solidFill>
                  <a:srgbClr val="FF0000"/>
                </a:solidFill>
              </a:rPr>
              <a:t>БЖД</a:t>
            </a:r>
            <a:r>
              <a:rPr lang="ru-RU" smtClean="0"/>
              <a:t> – безопасность  жизнедеятель-ности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smtClean="0"/>
              <a:t> </a:t>
            </a:r>
            <a:r>
              <a:rPr lang="ru-RU" b="1" smtClean="0">
                <a:solidFill>
                  <a:srgbClr val="FF0000"/>
                </a:solidFill>
              </a:rPr>
              <a:t>ОСТ</a:t>
            </a:r>
            <a:r>
              <a:rPr lang="ru-RU" smtClean="0"/>
              <a:t> – отраслевой стандарт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smtClean="0"/>
              <a:t> </a:t>
            </a:r>
            <a:r>
              <a:rPr lang="ru-RU" b="1" smtClean="0">
                <a:solidFill>
                  <a:srgbClr val="FF0000"/>
                </a:solidFill>
              </a:rPr>
              <a:t>ПБ</a:t>
            </a:r>
            <a:r>
              <a:rPr lang="ru-RU" smtClean="0"/>
              <a:t> - пожарной безопасности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smtClean="0"/>
              <a:t> </a:t>
            </a:r>
            <a:r>
              <a:rPr lang="ru-RU" b="1" smtClean="0">
                <a:solidFill>
                  <a:srgbClr val="FF0000"/>
                </a:solidFill>
              </a:rPr>
              <a:t>ПО</a:t>
            </a:r>
            <a:r>
              <a:rPr lang="ru-RU" smtClean="0"/>
              <a:t> – предел огнестойкости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smtClean="0">
                <a:solidFill>
                  <a:srgbClr val="FF0000"/>
                </a:solidFill>
              </a:rPr>
              <a:t>СНиП</a:t>
            </a:r>
            <a:r>
              <a:rPr lang="ru-RU" smtClean="0"/>
              <a:t> – строительные нормы и правила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smtClean="0"/>
              <a:t> </a:t>
            </a:r>
            <a:r>
              <a:rPr lang="ru-RU" b="1" smtClean="0">
                <a:solidFill>
                  <a:srgbClr val="FF0000"/>
                </a:solidFill>
              </a:rPr>
              <a:t>УЗО </a:t>
            </a:r>
            <a:r>
              <a:rPr lang="ru-RU" smtClean="0"/>
              <a:t>– устройство защитного отключения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5"/>
          <p:cNvSpPr>
            <a:spLocks noChangeArrowheads="1"/>
          </p:cNvSpPr>
          <p:nvPr/>
        </p:nvSpPr>
        <p:spPr bwMode="auto">
          <a:xfrm>
            <a:off x="7235825" y="1268413"/>
            <a:ext cx="288925" cy="3744912"/>
          </a:xfrm>
          <a:prstGeom prst="downArrow">
            <a:avLst>
              <a:gd name="adj1" fmla="val 50000"/>
              <a:gd name="adj2" fmla="val 3240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AutoShape 14"/>
          <p:cNvSpPr>
            <a:spLocks noChangeArrowheads="1"/>
          </p:cNvSpPr>
          <p:nvPr/>
        </p:nvSpPr>
        <p:spPr bwMode="auto">
          <a:xfrm>
            <a:off x="1763713" y="1196975"/>
            <a:ext cx="288925" cy="3744913"/>
          </a:xfrm>
          <a:prstGeom prst="downArrow">
            <a:avLst>
              <a:gd name="adj1" fmla="val 50000"/>
              <a:gd name="adj2" fmla="val 3240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611188" y="476250"/>
            <a:ext cx="79930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Противопожарный  инструктаж</a:t>
            </a:r>
          </a:p>
        </p:txBody>
      </p:sp>
      <p:sp>
        <p:nvSpPr>
          <p:cNvPr id="2662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1188" y="1844675"/>
            <a:ext cx="3168650" cy="936625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33CC"/>
                </a:solidFill>
              </a:rPr>
              <a:t>вводный</a:t>
            </a:r>
          </a:p>
        </p:txBody>
      </p:sp>
      <p:sp>
        <p:nvSpPr>
          <p:cNvPr id="26630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157788"/>
            <a:ext cx="3168650" cy="792162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33CC"/>
                </a:solidFill>
              </a:rPr>
              <a:t>внеплановый</a:t>
            </a:r>
          </a:p>
        </p:txBody>
      </p:sp>
      <p:sp>
        <p:nvSpPr>
          <p:cNvPr id="26631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3500438"/>
            <a:ext cx="3168650" cy="792162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33CC"/>
                </a:solidFill>
              </a:rPr>
              <a:t>повторный</a:t>
            </a:r>
          </a:p>
        </p:txBody>
      </p:sp>
      <p:sp>
        <p:nvSpPr>
          <p:cNvPr id="26632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08625" y="5157788"/>
            <a:ext cx="3168650" cy="792162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33CC"/>
                </a:solidFill>
              </a:rPr>
              <a:t>целевой</a:t>
            </a:r>
          </a:p>
        </p:txBody>
      </p:sp>
      <p:sp>
        <p:nvSpPr>
          <p:cNvPr id="26633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92725" y="1844675"/>
            <a:ext cx="3168650" cy="936625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600" b="1">
                <a:solidFill>
                  <a:srgbClr val="0033CC"/>
                </a:solidFill>
              </a:rPr>
              <a:t>первичный </a:t>
            </a:r>
          </a:p>
          <a:p>
            <a:pPr algn="ctr"/>
            <a:r>
              <a:rPr lang="ru-RU" sz="2600" b="1">
                <a:solidFill>
                  <a:srgbClr val="0033CC"/>
                </a:solidFill>
              </a:rPr>
              <a:t>на рабочем месте</a:t>
            </a:r>
          </a:p>
        </p:txBody>
      </p:sp>
      <p:sp>
        <p:nvSpPr>
          <p:cNvPr id="26634" name="AutoShape 11"/>
          <p:cNvSpPr>
            <a:spLocks noChangeArrowheads="1"/>
          </p:cNvSpPr>
          <p:nvPr/>
        </p:nvSpPr>
        <p:spPr bwMode="auto">
          <a:xfrm rot="1186030">
            <a:off x="2627313" y="1268413"/>
            <a:ext cx="288925" cy="431800"/>
          </a:xfrm>
          <a:prstGeom prst="down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5" name="AutoShape 12"/>
          <p:cNvSpPr>
            <a:spLocks noChangeArrowheads="1"/>
          </p:cNvSpPr>
          <p:nvPr/>
        </p:nvSpPr>
        <p:spPr bwMode="auto">
          <a:xfrm rot="-1745179">
            <a:off x="6156325" y="1268413"/>
            <a:ext cx="288925" cy="431800"/>
          </a:xfrm>
          <a:prstGeom prst="down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6" name="AutoShape 13"/>
          <p:cNvSpPr>
            <a:spLocks noChangeArrowheads="1"/>
          </p:cNvSpPr>
          <p:nvPr/>
        </p:nvSpPr>
        <p:spPr bwMode="auto">
          <a:xfrm>
            <a:off x="4427538" y="1341438"/>
            <a:ext cx="288925" cy="2087562"/>
          </a:xfrm>
          <a:prstGeom prst="downArrow">
            <a:avLst>
              <a:gd name="adj1" fmla="val 50000"/>
              <a:gd name="adj2" fmla="val 1806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351837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33CC"/>
                </a:solidFill>
              </a:rPr>
              <a:t>ВВОДНЫЙ </a:t>
            </a:r>
            <a:r>
              <a:rPr lang="ru-RU" sz="3200" smtClean="0">
                <a:solidFill>
                  <a:srgbClr val="0033CC"/>
                </a:solidFill>
              </a:rPr>
              <a:t/>
            </a:r>
            <a:br>
              <a:rPr lang="ru-RU" sz="3200" smtClean="0">
                <a:solidFill>
                  <a:srgbClr val="0033CC"/>
                </a:solidFill>
              </a:rPr>
            </a:br>
            <a:r>
              <a:rPr lang="ru-RU" sz="3200" smtClean="0">
                <a:solidFill>
                  <a:srgbClr val="0033CC"/>
                </a:solidFill>
              </a:rPr>
              <a:t>противопожарный инструктаж проводится: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916363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mtClean="0"/>
              <a:t> со всеми работниками, вновь принимаемыми на работу,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mtClean="0"/>
              <a:t> с временными работниками,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mtClean="0"/>
              <a:t> с командированными,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mtClean="0"/>
              <a:t> с учащимися, студентами, прибывшими на производственное обучение или практику.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Char char="q"/>
            </a:pPr>
            <a:endParaRPr lang="ru-RU" smtClean="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47675" y="5465763"/>
            <a:ext cx="8085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Лица, не прошедшие вводный инструктаж, к исполнению служебных обязанностей не допускаются</a:t>
            </a:r>
          </a:p>
        </p:txBody>
      </p:sp>
      <p:sp>
        <p:nvSpPr>
          <p:cNvPr id="27653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237288"/>
            <a:ext cx="576262" cy="374650"/>
          </a:xfrm>
          <a:prstGeom prst="curvedUpArrow">
            <a:avLst>
              <a:gd name="adj1" fmla="val 30763"/>
              <a:gd name="adj2" fmla="val 6152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33CC"/>
                </a:solidFill>
              </a:rPr>
              <a:t>ПЕРВИЧНЫЙ</a:t>
            </a:r>
            <a:r>
              <a:rPr lang="ru-RU" sz="2800" smtClean="0">
                <a:solidFill>
                  <a:srgbClr val="0033CC"/>
                </a:solidFill>
              </a:rPr>
              <a:t> 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>
                <a:solidFill>
                  <a:srgbClr val="0033CC"/>
                </a:solidFill>
              </a:rPr>
              <a:t>противопожарный инструктаж  на рабочем месте проводится: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800" smtClean="0"/>
              <a:t>со всеми вновь принятыми на работу,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800" smtClean="0"/>
              <a:t>с переводимыми в другое подразделение данной организации,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800" smtClean="0"/>
              <a:t>с работниками, выполняющими новую для них работу,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800" smtClean="0"/>
              <a:t>с командированными,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800" smtClean="0"/>
              <a:t>с временными работниками,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800" smtClean="0"/>
              <a:t>со строителями, выполняющими строительно – монтажные работы на территории организации,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800" smtClean="0"/>
              <a:t>с учащимися, студентами, прибывшими на производственное обучение или практику</a:t>
            </a:r>
          </a:p>
        </p:txBody>
      </p:sp>
      <p:sp>
        <p:nvSpPr>
          <p:cNvPr id="2867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237288"/>
            <a:ext cx="576262" cy="374650"/>
          </a:xfrm>
          <a:prstGeom prst="curvedUpArrow">
            <a:avLst>
              <a:gd name="adj1" fmla="val 30763"/>
              <a:gd name="adj2" fmla="val 6152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33CC"/>
                </a:solidFill>
              </a:rPr>
              <a:t>ПОВТОРНЫЙ</a:t>
            </a:r>
            <a:br>
              <a:rPr lang="ru-RU" sz="3200" b="1" smtClean="0">
                <a:solidFill>
                  <a:srgbClr val="0033CC"/>
                </a:solidFill>
              </a:rPr>
            </a:br>
            <a:r>
              <a:rPr lang="ru-RU" sz="3200" smtClean="0">
                <a:solidFill>
                  <a:srgbClr val="0033CC"/>
                </a:solidFill>
              </a:rPr>
              <a:t>противопожарный инструктаж проводится: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91513" cy="4210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со всеми работниками организации, неза-</a:t>
            </a:r>
          </a:p>
          <a:p>
            <a:pPr eaLnBrk="1" hangingPunct="1">
              <a:buFontTx/>
              <a:buNone/>
            </a:pPr>
            <a:r>
              <a:rPr lang="ru-RU" smtClean="0"/>
              <a:t>висимо от квалификации, образования, </a:t>
            </a:r>
          </a:p>
          <a:p>
            <a:pPr eaLnBrk="1" hangingPunct="1">
              <a:buFontTx/>
              <a:buNone/>
            </a:pPr>
            <a:r>
              <a:rPr lang="ru-RU" smtClean="0"/>
              <a:t>стажа, характера выполняемой работы, и </a:t>
            </a:r>
          </a:p>
          <a:p>
            <a:pPr eaLnBrk="1" hangingPunct="1">
              <a:buFontTx/>
              <a:buNone/>
            </a:pPr>
            <a:r>
              <a:rPr lang="ru-RU" smtClean="0"/>
              <a:t>не реже одного раза в полугодие, по про-</a:t>
            </a:r>
          </a:p>
          <a:p>
            <a:pPr eaLnBrk="1" hangingPunct="1">
              <a:buFontTx/>
              <a:buNone/>
            </a:pPr>
            <a:r>
              <a:rPr lang="ru-RU" smtClean="0"/>
              <a:t>грамме первичного противопожарного </a:t>
            </a:r>
          </a:p>
          <a:p>
            <a:pPr eaLnBrk="1" hangingPunct="1">
              <a:buFontTx/>
              <a:buNone/>
            </a:pPr>
            <a:r>
              <a:rPr lang="ru-RU" smtClean="0"/>
              <a:t>инструктажа на рабочем месте.</a:t>
            </a:r>
          </a:p>
        </p:txBody>
      </p:sp>
      <p:sp>
        <p:nvSpPr>
          <p:cNvPr id="297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237288"/>
            <a:ext cx="576262" cy="374650"/>
          </a:xfrm>
          <a:prstGeom prst="curvedUpArrow">
            <a:avLst>
              <a:gd name="adj1" fmla="val 30763"/>
              <a:gd name="adj2" fmla="val 6152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33CC"/>
                </a:solidFill>
              </a:rPr>
              <a:t>ВНЕПЛАНОВЫЙ</a:t>
            </a:r>
            <a:r>
              <a:rPr lang="ru-RU" sz="3200" smtClean="0">
                <a:solidFill>
                  <a:srgbClr val="0033CC"/>
                </a:solidFill>
              </a:rPr>
              <a:t/>
            </a:r>
            <a:br>
              <a:rPr lang="ru-RU" sz="3200" smtClean="0">
                <a:solidFill>
                  <a:srgbClr val="0033CC"/>
                </a:solidFill>
              </a:rPr>
            </a:br>
            <a:r>
              <a:rPr lang="ru-RU" sz="3200" smtClean="0">
                <a:solidFill>
                  <a:srgbClr val="0033CC"/>
                </a:solidFill>
              </a:rPr>
              <a:t>противопожарный инструктаж проводится: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8713788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300" smtClean="0"/>
              <a:t>при введении в действие новых или переработанных правил пожарной безопасности, норм пожарной безопасности, иных правовых документов в области ПБ,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300" smtClean="0"/>
              <a:t>при изменении технологического процесса производства, влияющих на противопожарное состояние объекта,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300" smtClean="0"/>
              <a:t>при нарушении работниками организации требований ПБ, которые могли привести или привели к пожару,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300" smtClean="0"/>
              <a:t>для дополнительного изучения мер ПБ по требованию ОГПН,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300" smtClean="0"/>
              <a:t>при поступлении информационных материалов об авариях, пожарах, происшедших на аналогичных производствах,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300" smtClean="0"/>
              <a:t>при установлении фактов неудовлетворительного знания работниками организации требований ПБ</a:t>
            </a:r>
          </a:p>
        </p:txBody>
      </p:sp>
      <p:sp>
        <p:nvSpPr>
          <p:cNvPr id="3072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237288"/>
            <a:ext cx="576262" cy="374650"/>
          </a:xfrm>
          <a:prstGeom prst="curvedUpArrow">
            <a:avLst>
              <a:gd name="adj1" fmla="val 30763"/>
              <a:gd name="adj2" fmla="val 6152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Приобретение знаний в области пожар-ной безопасности,</a:t>
            </a:r>
          </a:p>
          <a:p>
            <a:pPr eaLnBrk="1" hangingPunct="1"/>
            <a:r>
              <a:rPr lang="ru-RU" smtClean="0"/>
              <a:t>Овладение приемами и способами действий при возникновении пожара,</a:t>
            </a:r>
          </a:p>
          <a:p>
            <a:pPr eaLnBrk="1" hangingPunct="1"/>
            <a:r>
              <a:rPr lang="ru-RU" smtClean="0"/>
              <a:t>Выработка умений и навыков по спасе-нию жизни, здоровья и имущества при пожаре.</a:t>
            </a:r>
          </a:p>
        </p:txBody>
      </p:sp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2771775" y="476250"/>
            <a:ext cx="33845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Задачи: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33CC"/>
                </a:solidFill>
              </a:rPr>
              <a:t>ЦЕЛЕВОЙ</a:t>
            </a:r>
            <a:br>
              <a:rPr lang="ru-RU" sz="3200" b="1" smtClean="0">
                <a:solidFill>
                  <a:srgbClr val="0033CC"/>
                </a:solidFill>
              </a:rPr>
            </a:br>
            <a:r>
              <a:rPr lang="ru-RU" sz="3200" smtClean="0">
                <a:solidFill>
                  <a:srgbClr val="0033CC"/>
                </a:solidFill>
              </a:rPr>
              <a:t>противопожарный инструктаж проводится: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mtClean="0"/>
              <a:t> при выполнении разовых работ, не связанных с прямыми обязанностями работника по специальности,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mtClean="0"/>
              <a:t> при ликвидации последствий аварии, стихийных бедствий и катастроф,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mtClean="0"/>
              <a:t> при проведении экскурсий, массовых мероприятий с учащимися на территории организации.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864235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/>
              <a:t>возлагается на руководителя предприя-</a:t>
            </a:r>
          </a:p>
          <a:p>
            <a:pPr eaLnBrk="1" hangingPunct="1">
              <a:buFontTx/>
              <a:buNone/>
            </a:pPr>
            <a:r>
              <a:rPr lang="ru-RU" b="1" smtClean="0"/>
              <a:t>тия, а в структурных подразделениях </a:t>
            </a:r>
          </a:p>
          <a:p>
            <a:pPr eaLnBrk="1" hangingPunct="1">
              <a:buFontTx/>
              <a:buNone/>
            </a:pPr>
            <a:r>
              <a:rPr lang="ru-RU" b="1" smtClean="0"/>
              <a:t>(цех, участок, лаборатория, мастерская и</a:t>
            </a:r>
          </a:p>
          <a:p>
            <a:pPr eaLnBrk="1" hangingPunct="1">
              <a:buFontTx/>
              <a:buNone/>
            </a:pPr>
            <a:r>
              <a:rPr lang="ru-RU" b="1" smtClean="0"/>
              <a:t>т.д.) – на руководителей соответству-</a:t>
            </a:r>
          </a:p>
          <a:p>
            <a:pPr eaLnBrk="1" hangingPunct="1">
              <a:buFontTx/>
              <a:buNone/>
            </a:pPr>
            <a:r>
              <a:rPr lang="ru-RU" b="1" smtClean="0"/>
              <a:t>ющих подразделений или лиц, назначен-</a:t>
            </a:r>
          </a:p>
          <a:p>
            <a:pPr eaLnBrk="1" hangingPunct="1">
              <a:buFontTx/>
              <a:buNone/>
            </a:pPr>
            <a:r>
              <a:rPr lang="ru-RU" b="1" smtClean="0"/>
              <a:t>ных приказом руководителя предприя-</a:t>
            </a:r>
          </a:p>
          <a:p>
            <a:pPr eaLnBrk="1" hangingPunct="1">
              <a:buFontTx/>
              <a:buNone/>
            </a:pPr>
            <a:r>
              <a:rPr lang="ru-RU" b="1" smtClean="0"/>
              <a:t>тия.</a:t>
            </a:r>
          </a:p>
        </p:txBody>
      </p:sp>
      <p:sp>
        <p:nvSpPr>
          <p:cNvPr id="32771" name="WordArt 4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920037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Организация проведения обучения </a:t>
            </a:r>
          </a:p>
          <a:p>
            <a:pPr algn="ctr"/>
            <a:r>
              <a:rPr lang="ru-RU" sz="36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пожарной безопасности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642350" cy="5157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0033CC"/>
                </a:solidFill>
              </a:rPr>
              <a:t>Предприятия (учреждения) имеют право: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200" b="1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b="1" smtClean="0"/>
              <a:t>создавать, реорганизовывать и ликвидировать в установленном порядке подразделения пожарной охраны, которые они содержат за счет собственных средств, в том числе на основе договоров с Госу-дарственной противопожарной службой;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b="1" smtClean="0"/>
              <a:t>вносить в органы государственной власти и органы местного само-управления предложения по обеспечению пожарной безопасности;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ru-RU" sz="1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b="1" smtClean="0"/>
              <a:t>проводить работы по установлению причин и обстоятельств пожа-ров, происшедших на предприятиях;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ru-RU" sz="1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b="1" smtClean="0"/>
              <a:t>устанавливать меры социального и экономического стимулирования обеспечения пожарной безопасности;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ru-RU" sz="1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b="1" smtClean="0"/>
              <a:t>получать информацию по вопросам пожарной безопасности, в том числе в установленном порядке от органов управления и подразде-лений пожарной охраны.</a:t>
            </a:r>
          </a:p>
        </p:txBody>
      </p:sp>
      <p:sp>
        <p:nvSpPr>
          <p:cNvPr id="33795" name="WordArt 4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920037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Права  предприятий (учреждений) </a:t>
            </a:r>
          </a:p>
          <a:p>
            <a:pPr algn="ctr"/>
            <a:r>
              <a:rPr lang="ru-RU" sz="36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области пожарной безопасности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51419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0033CC"/>
                </a:solidFill>
              </a:rPr>
              <a:t>Предприятия обязаны:</a:t>
            </a:r>
          </a:p>
          <a:p>
            <a:pPr eaLnBrk="1" hangingPunct="1">
              <a:lnSpc>
                <a:spcPct val="80000"/>
              </a:lnSpc>
            </a:pPr>
            <a:endParaRPr lang="ru-RU" sz="1200" b="1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900" b="1" smtClean="0"/>
              <a:t>соблюдать требования пожарной безопасности, а также выполнять предписания, постановления и иные законные требования должностных лиц пожарной охраны;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900" b="1" smtClean="0"/>
              <a:t>разрабатывать и осуществлять меры по обеспечению пожарной безопасности;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900" b="1" smtClean="0"/>
              <a:t>проводить противопожарную пропаганду, а также обучать своих работников мерам пожарной безопасности;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900" b="1" smtClean="0"/>
              <a:t>включать в коллективный договор (соглашение) вопросы пожар-ной безопасности;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900" b="1" smtClean="0"/>
              <a:t>содержать в исправном состоянии системы и средства противо-пожарной защиты, включая первичные средства тушения пожаров, не допускать их использования не по назначению;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900" b="1" smtClean="0"/>
              <a:t>создавать и содержать в соответствии с установленными нормами органы управления и подразделения пожарной охраны, в том числе на основе договоров с Государственной противопожарной службой;</a:t>
            </a:r>
          </a:p>
        </p:txBody>
      </p:sp>
      <p:sp>
        <p:nvSpPr>
          <p:cNvPr id="34819" name="WordArt 5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920037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Обязанности  предприятий (учреждений) </a:t>
            </a:r>
          </a:p>
          <a:p>
            <a:pPr algn="ctr"/>
            <a:r>
              <a:rPr lang="ru-RU" sz="36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области пожарной безопасности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569325" cy="6597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900" b="1" smtClean="0"/>
              <a:t>оказывать содействие пожарной охране при тушении пожаров, установлении причин и условий их возникновения и развития, а также при выявлении лиц, виновных в нарушении требований пожарной безопасности и возникновении пожаров;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2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900" b="1" smtClean="0"/>
              <a:t>предоставлять в установленном порядке при тушении пожаров на территориях предприятий необходимые силы и средства, горюче-смазочные материалы, а также продукты питания и места отдыха для личного состава пожарной охраны, участвующего в выполнении боевых действий по тушению пожаров, и привле-ченных к тушению пожаров сил;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2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900" b="1" smtClean="0"/>
              <a:t>обеспечивать доступ должностным лицам пожарной охраны при осуществлении ими служебных обязанностей на территории, в здания, сооружения и на иные объекты предприятий;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2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900" b="1" smtClean="0"/>
              <a:t>предоставлять по требованию должностных лиц Государствен-ной противопожарной службы сведения и документы о состоя-нии пожарной безопасности на предприятиях, в том числе о по-жарной опасности производимой ими продукции, а также о происшедших на их территориях пожарах и их последствиях;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2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900" b="1" smtClean="0"/>
              <a:t>незамедлительно сообщать в пожарную охрану о возникших по-жарах, неисправностях имеющихся систем и средств противо-пожарной защиты, об изменении состояния дорог и проездов;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Ответственность за нарушение требований пожарной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безопасности в соответствии с действующим законо-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дательством несут: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smtClean="0"/>
              <a:t>собственники имущества;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smtClean="0"/>
              <a:t>лица, уполномоченные владеть, пользоваться или распоря-жаться имуществом, в том числе руководители предприятий;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smtClean="0"/>
              <a:t>лица, в установленном порядке назначенные ответственными за обеспечение пожарной безопасности;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smtClean="0"/>
              <a:t>должностные лица в пределах их компетенции.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За нарушение требований пожарной безопасности, а также за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иные правонарушения в области пожарной безопасности винов-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ные могут быть привлечены к дисциплинарной, административ-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ной или уголовной ответственности в соответствии с действу-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ющим законодательством.</a:t>
            </a:r>
          </a:p>
        </p:txBody>
      </p:sp>
      <p:sp>
        <p:nvSpPr>
          <p:cNvPr id="36867" name="WordArt 4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Ответственность за нарушение требований </a:t>
            </a:r>
          </a:p>
          <a:p>
            <a:pPr algn="ctr"/>
            <a:r>
              <a:rPr lang="ru-RU" sz="36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пожарной безопасности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200" b="1" smtClean="0">
                <a:solidFill>
                  <a:srgbClr val="FF0000"/>
                </a:solidFill>
              </a:rPr>
              <a:t>А</a:t>
            </a:r>
            <a:r>
              <a:rPr lang="ru-RU" sz="3600" smtClean="0"/>
              <a:t> – пожары, возникающие при горе-нии твердых материалов</a:t>
            </a:r>
          </a:p>
          <a:p>
            <a:pPr eaLnBrk="1" hangingPunct="1">
              <a:buFontTx/>
              <a:buNone/>
            </a:pPr>
            <a:r>
              <a:rPr lang="ru-RU" sz="4200" b="1" smtClean="0">
                <a:solidFill>
                  <a:srgbClr val="FF0000"/>
                </a:solidFill>
              </a:rPr>
              <a:t>В</a:t>
            </a:r>
            <a:r>
              <a:rPr lang="ru-RU" sz="3600" smtClean="0"/>
              <a:t> – пожары, возникающие при горе-нии горючих жидкостей или плавя-щихся веществ</a:t>
            </a:r>
          </a:p>
          <a:p>
            <a:pPr eaLnBrk="1" hangingPunct="1">
              <a:buFontTx/>
              <a:buNone/>
            </a:pPr>
            <a:r>
              <a:rPr lang="ru-RU" sz="4200" b="1" smtClean="0">
                <a:solidFill>
                  <a:srgbClr val="FF0000"/>
                </a:solidFill>
              </a:rPr>
              <a:t>С</a:t>
            </a:r>
            <a:r>
              <a:rPr lang="ru-RU" sz="3600" smtClean="0"/>
              <a:t> - пожары, возникающие при горении  газообразных веществ</a:t>
            </a:r>
          </a:p>
        </p:txBody>
      </p:sp>
      <p:sp>
        <p:nvSpPr>
          <p:cNvPr id="37891" name="WordArt 4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92003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Классификация   пожаров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569325" cy="5505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200" b="1" smtClean="0">
                <a:solidFill>
                  <a:srgbClr val="FF0000"/>
                </a:solidFill>
              </a:rPr>
              <a:t>D</a:t>
            </a:r>
            <a:r>
              <a:rPr lang="ru-RU" sz="3600" smtClean="0"/>
              <a:t> - пожары, возникающие при горении  металлов и их сплавов</a:t>
            </a:r>
            <a:endParaRPr lang="en-US" sz="3600" smtClean="0"/>
          </a:p>
          <a:p>
            <a:pPr eaLnBrk="1" hangingPunct="1">
              <a:buFontTx/>
              <a:buNone/>
            </a:pPr>
            <a:r>
              <a:rPr lang="en-US" sz="4200" b="1" smtClean="0">
                <a:solidFill>
                  <a:srgbClr val="FF0000"/>
                </a:solidFill>
              </a:rPr>
              <a:t>E</a:t>
            </a:r>
            <a:r>
              <a:rPr lang="ru-RU" sz="3600" smtClean="0"/>
              <a:t> - пожары, возникающие при горении электроустановок и электросетей</a:t>
            </a:r>
            <a:endParaRPr lang="en-US" sz="3600" smtClean="0"/>
          </a:p>
          <a:p>
            <a:pPr eaLnBrk="1" hangingPunct="1">
              <a:buFontTx/>
              <a:buNone/>
            </a:pPr>
            <a:r>
              <a:rPr lang="en-US" sz="4200" b="1" smtClean="0">
                <a:solidFill>
                  <a:srgbClr val="FF0000"/>
                </a:solidFill>
              </a:rPr>
              <a:t>F</a:t>
            </a:r>
            <a:r>
              <a:rPr lang="ru-RU" sz="3600" smtClean="0"/>
              <a:t> - пожары, возникающие при горении  ядерных материалов, радиоактивных отходов</a:t>
            </a:r>
          </a:p>
        </p:txBody>
      </p:sp>
      <p:pic>
        <p:nvPicPr>
          <p:cNvPr id="38915" name="Picture 6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349750"/>
            <a:ext cx="28797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642350" cy="5400675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ru-RU" smtClean="0"/>
              <a:t> </a:t>
            </a:r>
            <a:r>
              <a:rPr lang="ru-RU" b="1" smtClean="0"/>
              <a:t>пламя и искры;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smtClean="0"/>
              <a:t> тепловой поток;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smtClean="0"/>
              <a:t> повышенная температура окружа-ющей среды;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smtClean="0"/>
              <a:t> повышенная концентрация токсичных продуктов горения и термического разложения;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smtClean="0"/>
              <a:t> пониженная концентрация кислорода;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smtClean="0"/>
              <a:t> снижение видимости в дыму.</a:t>
            </a:r>
          </a:p>
        </p:txBody>
      </p:sp>
      <p:sp>
        <p:nvSpPr>
          <p:cNvPr id="39939" name="WordArt 4"/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655161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Опасные факторы  пожара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036050" cy="6021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100" b="1" smtClean="0">
                <a:solidFill>
                  <a:srgbClr val="0033CC"/>
                </a:solidFill>
              </a:rPr>
              <a:t>АВАРИЙНЫЙ ВЫХОД</a:t>
            </a:r>
            <a:r>
              <a:rPr lang="ru-RU" sz="2100" smtClean="0"/>
              <a:t> – дверь, люк или иной выход, которые ведут на путь эвакуации, непосредственно наружу или в безопас-ную зону,  используются как дополнительный выход для спасания людей, </a:t>
            </a:r>
          </a:p>
          <a:p>
            <a:pPr eaLnBrk="1" hangingPunct="1">
              <a:lnSpc>
                <a:spcPct val="80000"/>
              </a:lnSpc>
            </a:pPr>
            <a:endParaRPr lang="ru-RU" sz="2100" smtClean="0"/>
          </a:p>
          <a:p>
            <a:pPr eaLnBrk="1" hangingPunct="1">
              <a:lnSpc>
                <a:spcPct val="80000"/>
              </a:lnSpc>
            </a:pPr>
            <a:r>
              <a:rPr lang="ru-RU" sz="2100" b="1" smtClean="0">
                <a:solidFill>
                  <a:srgbClr val="0033CC"/>
                </a:solidFill>
              </a:rPr>
              <a:t>БЕЗОПАСНАЯ ЗОНА</a:t>
            </a:r>
            <a:r>
              <a:rPr lang="ru-RU" sz="2100" smtClean="0"/>
              <a:t> – зона, в которой люди защищены от воздействия опасных факторов пожара или в которой опасные факторы пожара отсутствуют;</a:t>
            </a:r>
          </a:p>
          <a:p>
            <a:pPr eaLnBrk="1" hangingPunct="1">
              <a:lnSpc>
                <a:spcPct val="80000"/>
              </a:lnSpc>
            </a:pPr>
            <a:endParaRPr lang="ru-RU" sz="2100" smtClean="0"/>
          </a:p>
          <a:p>
            <a:pPr eaLnBrk="1" hangingPunct="1">
              <a:lnSpc>
                <a:spcPct val="80000"/>
              </a:lnSpc>
            </a:pPr>
            <a:r>
              <a:rPr lang="ru-RU" sz="2100" b="1" smtClean="0">
                <a:solidFill>
                  <a:srgbClr val="0033CC"/>
                </a:solidFill>
              </a:rPr>
              <a:t>ОЧАГ ПОЖАРА</a:t>
            </a:r>
            <a:r>
              <a:rPr lang="ru-RU" sz="2100" smtClean="0"/>
              <a:t> – место первоначального возникновения пожара;</a:t>
            </a:r>
          </a:p>
          <a:p>
            <a:pPr eaLnBrk="1" hangingPunct="1">
              <a:lnSpc>
                <a:spcPct val="80000"/>
              </a:lnSpc>
            </a:pPr>
            <a:endParaRPr lang="ru-RU" sz="2100" b="1" smtClean="0"/>
          </a:p>
          <a:p>
            <a:pPr eaLnBrk="1" hangingPunct="1">
              <a:lnSpc>
                <a:spcPct val="80000"/>
              </a:lnSpc>
            </a:pPr>
            <a:r>
              <a:rPr lang="ru-RU" sz="2100" b="1" smtClean="0">
                <a:solidFill>
                  <a:srgbClr val="0033CC"/>
                </a:solidFill>
              </a:rPr>
              <a:t>ПЕРВИЧНЫЕ СРЕДСТВА ПОЖАРОТУШЕНИЯ</a:t>
            </a:r>
            <a:r>
              <a:rPr lang="ru-RU" sz="2100" smtClean="0"/>
              <a:t> –переносные или передвижные средства пожаротушения, используемые для борьбы с пожаром в начальной стадии его развития;</a:t>
            </a:r>
          </a:p>
          <a:p>
            <a:pPr eaLnBrk="1" hangingPunct="1">
              <a:lnSpc>
                <a:spcPct val="80000"/>
              </a:lnSpc>
            </a:pPr>
            <a:endParaRPr lang="ru-RU" sz="2100" b="1" smtClean="0"/>
          </a:p>
          <a:p>
            <a:pPr eaLnBrk="1" hangingPunct="1">
              <a:lnSpc>
                <a:spcPct val="80000"/>
              </a:lnSpc>
            </a:pPr>
            <a:r>
              <a:rPr lang="ru-RU" sz="2100" b="1" smtClean="0">
                <a:solidFill>
                  <a:srgbClr val="0033CC"/>
                </a:solidFill>
              </a:rPr>
              <a:t>ПОЖАРНАЯ БЕЗОПАСНОСТЬ ОБЪЕКТА ЗАЩИТЫ</a:t>
            </a:r>
            <a:r>
              <a:rPr lang="ru-RU" sz="2100" smtClean="0"/>
              <a:t> –состояние объекта защиты, характеризуемое возможностью предотвращения возникновения и развития пожара, а также воздействия на людей и имущество опас-ных факторов пожара</a:t>
            </a:r>
          </a:p>
        </p:txBody>
      </p:sp>
      <p:sp>
        <p:nvSpPr>
          <p:cNvPr id="40963" name="WordArt 4"/>
          <p:cNvSpPr>
            <a:spLocks noChangeArrowheads="1" noChangeShapeType="1" noTextEdit="1"/>
          </p:cNvSpPr>
          <p:nvPr/>
        </p:nvSpPr>
        <p:spPr bwMode="auto">
          <a:xfrm>
            <a:off x="2843213" y="260350"/>
            <a:ext cx="331311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Понятия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6048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В Российской Фе</a:t>
            </a:r>
            <a:r>
              <a:rPr lang="ru-RU" smtClean="0">
                <a:latin typeface="Georgia" pitchFamily="18" charset="0"/>
              </a:rPr>
              <a:t>де</a:t>
            </a:r>
            <a:r>
              <a:rPr lang="ru-RU" smtClean="0"/>
              <a:t>рации большинство </a:t>
            </a:r>
          </a:p>
          <a:p>
            <a:pPr eaLnBrk="1" hangingPunct="1">
              <a:buFontTx/>
              <a:buNone/>
            </a:pPr>
            <a:r>
              <a:rPr lang="ru-RU" smtClean="0"/>
              <a:t>пожаров возникает в результате </a:t>
            </a:r>
          </a:p>
          <a:p>
            <a:pPr eaLnBrk="1" hangingPunct="1">
              <a:buFontTx/>
              <a:buNone/>
            </a:pPr>
            <a:r>
              <a:rPr lang="ru-RU" smtClean="0"/>
              <a:t>безответственного отношения отдельных </a:t>
            </a:r>
          </a:p>
          <a:p>
            <a:pPr eaLnBrk="1" hangingPunct="1">
              <a:buFontTx/>
              <a:buNone/>
            </a:pPr>
            <a:r>
              <a:rPr lang="ru-RU" smtClean="0"/>
              <a:t>граждан к правилам пожарной безопас-</a:t>
            </a:r>
          </a:p>
          <a:p>
            <a:pPr eaLnBrk="1" hangingPunct="1">
              <a:buFontTx/>
              <a:buNone/>
            </a:pPr>
            <a:r>
              <a:rPr lang="ru-RU" smtClean="0"/>
              <a:t>ности, незнания опасности и непредви-</a:t>
            </a:r>
          </a:p>
          <a:p>
            <a:pPr eaLnBrk="1" hangingPunct="1">
              <a:buFontTx/>
              <a:buNone/>
            </a:pPr>
            <a:r>
              <a:rPr lang="ru-RU" smtClean="0"/>
              <a:t>дения последствий этого разрушительно-</a:t>
            </a:r>
          </a:p>
          <a:p>
            <a:pPr eaLnBrk="1" hangingPunct="1">
              <a:buFontTx/>
              <a:buNone/>
            </a:pPr>
            <a:r>
              <a:rPr lang="ru-RU" smtClean="0"/>
              <a:t>го бедствия.</a:t>
            </a:r>
          </a:p>
        </p:txBody>
      </p:sp>
      <p:pic>
        <p:nvPicPr>
          <p:cNvPr id="5123" name="Picture 5" descr="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941888"/>
            <a:ext cx="23050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 descr="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140200"/>
            <a:ext cx="3959225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4"/>
          <p:cNvSpPr>
            <a:spLocks noChangeArrowheads="1" noChangeShapeType="1" noTextEdit="1"/>
          </p:cNvSpPr>
          <p:nvPr/>
        </p:nvSpPr>
        <p:spPr bwMode="auto">
          <a:xfrm>
            <a:off x="323850" y="1628775"/>
            <a:ext cx="8424863" cy="33115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ПЕРВИЧНЫЕ   СРЕДСТВА   </a:t>
            </a:r>
          </a:p>
          <a:p>
            <a:pPr algn="ctr"/>
            <a:r>
              <a:rPr lang="ru-RU" sz="3600" b="1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ПОЖАРОТУШЕНИЯ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6825" y="2492375"/>
            <a:ext cx="3887788" cy="3992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Используют при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загораниях на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электроустановках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под напряжением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до 1000 В, при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пожарах в музеях,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архивах</a:t>
            </a:r>
          </a:p>
        </p:txBody>
      </p:sp>
      <p:sp>
        <p:nvSpPr>
          <p:cNvPr id="43011" name="WordArt 4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92003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Огнетушители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4787900" y="1268413"/>
            <a:ext cx="4105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33CC"/>
                </a:solidFill>
              </a:rPr>
              <a:t>УГЛЕКИСЛОТНЫЙ</a:t>
            </a:r>
          </a:p>
        </p:txBody>
      </p:sp>
      <p:pic>
        <p:nvPicPr>
          <p:cNvPr id="43013" name="Picture 6" descr="углекислотный огн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205038"/>
            <a:ext cx="475297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341438"/>
            <a:ext cx="4321175" cy="4784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Применяют при горе-</a:t>
            </a:r>
          </a:p>
          <a:p>
            <a:pPr eaLnBrk="1" hangingPunct="1">
              <a:buFontTx/>
              <a:buNone/>
            </a:pPr>
            <a:r>
              <a:rPr lang="ru-RU" smtClean="0"/>
              <a:t>нии твердых матери-</a:t>
            </a:r>
          </a:p>
          <a:p>
            <a:pPr eaLnBrk="1" hangingPunct="1">
              <a:buFontTx/>
              <a:buNone/>
            </a:pPr>
            <a:r>
              <a:rPr lang="ru-RU" smtClean="0"/>
              <a:t>алов, горючих жидко-</a:t>
            </a:r>
          </a:p>
          <a:p>
            <a:pPr eaLnBrk="1" hangingPunct="1">
              <a:buFontTx/>
              <a:buNone/>
            </a:pPr>
            <a:r>
              <a:rPr lang="ru-RU" smtClean="0"/>
              <a:t>стей или плавящихся </a:t>
            </a:r>
          </a:p>
          <a:p>
            <a:pPr eaLnBrk="1" hangingPunct="1">
              <a:buFontTx/>
              <a:buNone/>
            </a:pPr>
            <a:r>
              <a:rPr lang="ru-RU" smtClean="0"/>
              <a:t>веществ, газообраз-</a:t>
            </a:r>
          </a:p>
          <a:p>
            <a:pPr eaLnBrk="1" hangingPunct="1">
              <a:buFontTx/>
              <a:buNone/>
            </a:pPr>
            <a:r>
              <a:rPr lang="ru-RU" smtClean="0"/>
              <a:t>ных веществ, элек-</a:t>
            </a:r>
          </a:p>
          <a:p>
            <a:pPr eaLnBrk="1" hangingPunct="1">
              <a:buFontTx/>
              <a:buNone/>
            </a:pPr>
            <a:r>
              <a:rPr lang="ru-RU" smtClean="0"/>
              <a:t>троустановок и </a:t>
            </a:r>
          </a:p>
          <a:p>
            <a:pPr eaLnBrk="1" hangingPunct="1">
              <a:buFontTx/>
              <a:buNone/>
            </a:pPr>
            <a:r>
              <a:rPr lang="ru-RU" smtClean="0"/>
              <a:t>электросетей.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4787900" y="404813"/>
            <a:ext cx="4105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33CC"/>
                </a:solidFill>
              </a:rPr>
              <a:t>ПОРОШКОВЫЙ</a:t>
            </a:r>
          </a:p>
        </p:txBody>
      </p:sp>
      <p:pic>
        <p:nvPicPr>
          <p:cNvPr id="44036" name="Picture 5" descr="порошковый огнетушите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417512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638" y="1268413"/>
            <a:ext cx="4681537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Используют при загорании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различных веществ и ма-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териалов при температуре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окружающей среды от +5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до +50  С, за исключением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щелочных, щелочнозе-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мельных элементов и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электроустановок под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напряжением. Зимой хра-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нить в отапливаемых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помещениях!</a:t>
            </a: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4067175" y="404813"/>
            <a:ext cx="47545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33CC"/>
                </a:solidFill>
              </a:rPr>
              <a:t>ВОЗДУШНО-ПЕННЫЙ</a:t>
            </a: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5364163" y="29972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0</a:t>
            </a:r>
          </a:p>
        </p:txBody>
      </p:sp>
      <p:pic>
        <p:nvPicPr>
          <p:cNvPr id="45061" name="Picture 7" descr="воздушно-пенный огнетушите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205038"/>
            <a:ext cx="40322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95850" y="1628775"/>
            <a:ext cx="4248150" cy="4852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900" smtClean="0"/>
              <a:t>Предназначен для </a:t>
            </a:r>
          </a:p>
          <a:p>
            <a:pPr eaLnBrk="1" hangingPunct="1">
              <a:buFontTx/>
              <a:buNone/>
            </a:pPr>
            <a:r>
              <a:rPr lang="ru-RU" sz="2900" smtClean="0"/>
              <a:t>тушения пожаров </a:t>
            </a:r>
          </a:p>
          <a:p>
            <a:pPr eaLnBrk="1" hangingPunct="1">
              <a:buFontTx/>
              <a:buNone/>
            </a:pPr>
            <a:r>
              <a:rPr lang="ru-RU" sz="2900" smtClean="0"/>
              <a:t>водой от внутреннего </a:t>
            </a:r>
          </a:p>
          <a:p>
            <a:pPr eaLnBrk="1" hangingPunct="1">
              <a:buFontTx/>
              <a:buNone/>
            </a:pPr>
            <a:r>
              <a:rPr lang="ru-RU" sz="2900" smtClean="0"/>
              <a:t>противопожарного </a:t>
            </a:r>
          </a:p>
          <a:p>
            <a:pPr eaLnBrk="1" hangingPunct="1">
              <a:buFontTx/>
              <a:buNone/>
            </a:pPr>
            <a:r>
              <a:rPr lang="ru-RU" sz="2900" smtClean="0"/>
              <a:t>водопровода в жилых, </a:t>
            </a:r>
          </a:p>
          <a:p>
            <a:pPr eaLnBrk="1" hangingPunct="1">
              <a:buFontTx/>
              <a:buNone/>
            </a:pPr>
            <a:r>
              <a:rPr lang="ru-RU" sz="2900" smtClean="0"/>
              <a:t>административных и </a:t>
            </a:r>
          </a:p>
          <a:p>
            <a:pPr eaLnBrk="1" hangingPunct="1">
              <a:buFontTx/>
              <a:buNone/>
            </a:pPr>
            <a:r>
              <a:rPr lang="ru-RU" sz="2900" smtClean="0"/>
              <a:t>производственных </a:t>
            </a:r>
          </a:p>
          <a:p>
            <a:pPr eaLnBrk="1" hangingPunct="1">
              <a:buFontTx/>
              <a:buNone/>
            </a:pPr>
            <a:r>
              <a:rPr lang="ru-RU" sz="2900" smtClean="0"/>
              <a:t>помещениях</a:t>
            </a:r>
          </a:p>
        </p:txBody>
      </p:sp>
      <p:pic>
        <p:nvPicPr>
          <p:cNvPr id="47107" name="Picture 4" descr="пожарный кран в здан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89138"/>
            <a:ext cx="44640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WordArt 5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9200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Пожарный  кран </a:t>
            </a:r>
          </a:p>
          <a:p>
            <a:pPr algn="ctr"/>
            <a:r>
              <a:rPr lang="ru-RU" sz="36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 здании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6825" y="1600200"/>
            <a:ext cx="40671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Предназначены для</a:t>
            </a:r>
          </a:p>
          <a:p>
            <a:pPr eaLnBrk="1" hangingPunct="1">
              <a:buFontTx/>
              <a:buNone/>
            </a:pPr>
            <a:r>
              <a:rPr lang="ru-RU" sz="2800" smtClean="0"/>
              <a:t> размещения и хране-</a:t>
            </a:r>
          </a:p>
          <a:p>
            <a:pPr eaLnBrk="1" hangingPunct="1">
              <a:buFontTx/>
              <a:buNone/>
            </a:pPr>
            <a:r>
              <a:rPr lang="ru-RU" sz="2800" smtClean="0"/>
              <a:t>ния огнетушителей, </a:t>
            </a:r>
          </a:p>
          <a:p>
            <a:pPr eaLnBrk="1" hangingPunct="1">
              <a:buFontTx/>
              <a:buNone/>
            </a:pPr>
            <a:r>
              <a:rPr lang="ru-RU" sz="2800" smtClean="0"/>
              <a:t>пожарного инструмен-</a:t>
            </a:r>
          </a:p>
          <a:p>
            <a:pPr eaLnBrk="1" hangingPunct="1">
              <a:buFontTx/>
              <a:buNone/>
            </a:pPr>
            <a:r>
              <a:rPr lang="ru-RU" sz="2800" smtClean="0"/>
              <a:t>та и инвентаря, </a:t>
            </a:r>
          </a:p>
          <a:p>
            <a:pPr eaLnBrk="1" hangingPunct="1">
              <a:buFontTx/>
              <a:buNone/>
            </a:pPr>
            <a:r>
              <a:rPr lang="ru-RU" sz="2800" smtClean="0"/>
              <a:t>применяемых для </a:t>
            </a:r>
          </a:p>
          <a:p>
            <a:pPr eaLnBrk="1" hangingPunct="1">
              <a:buFontTx/>
              <a:buNone/>
            </a:pPr>
            <a:r>
              <a:rPr lang="ru-RU" sz="2800" smtClean="0"/>
              <a:t>ликвидации загораний </a:t>
            </a:r>
          </a:p>
          <a:p>
            <a:pPr eaLnBrk="1" hangingPunct="1">
              <a:buFontTx/>
              <a:buNone/>
            </a:pPr>
            <a:r>
              <a:rPr lang="ru-RU" sz="2800" smtClean="0"/>
              <a:t>на объектах</a:t>
            </a:r>
          </a:p>
        </p:txBody>
      </p:sp>
      <p:sp>
        <p:nvSpPr>
          <p:cNvPr id="48131" name="WordArt 4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92003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Щиты   пожарные </a:t>
            </a:r>
          </a:p>
        </p:txBody>
      </p:sp>
      <p:pic>
        <p:nvPicPr>
          <p:cNvPr id="48132" name="Picture 5" descr="пожарный щи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45847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6" descr="1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4221163"/>
            <a:ext cx="2736850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403244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6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r>
              <a:rPr lang="ru-RU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r>
              <a:rPr lang="ru-RU" sz="3600" i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мобильного телефона:</a:t>
            </a:r>
          </a:p>
          <a:p>
            <a:r>
              <a:rPr lang="ru-RU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«001»- ПЧ с.Красноселькуп</a:t>
            </a:r>
          </a:p>
          <a:p>
            <a:r>
              <a:rPr lang="ru-RU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«112»- экстренная служба</a:t>
            </a:r>
          </a:p>
          <a:p>
            <a:r>
              <a:rPr lang="ru-RU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«31-5-34» – ПЧ с.Толька</a:t>
            </a:r>
            <a:endParaRPr lang="ru-RU" sz="36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НОМЕРА ТЕЛЕФОНОВ ПОЖАРНОЙ ОХРАНЫ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89916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каждый второй пожар происходит из-за неосторожного обращения с огнем,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каждый четвертый – несоблюдение требований правил устройства и эксплуатации электрооборудования и бытовых приборов.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Сегодня:</a:t>
            </a:r>
          </a:p>
        </p:txBody>
      </p:sp>
      <p:pic>
        <p:nvPicPr>
          <p:cNvPr id="6148" name="Picture 5" descr="tarodux-fire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5395913"/>
            <a:ext cx="1585912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tarodux-fire2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889625"/>
            <a:ext cx="935038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080c3d7ad7b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344863"/>
            <a:ext cx="4968875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5040313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smtClean="0">
                <a:solidFill>
                  <a:srgbClr val="FF0000"/>
                </a:solidFill>
                <a:latin typeface="Georgia" pitchFamily="18" charset="0"/>
              </a:rPr>
              <a:t>ПОЖАР –</a:t>
            </a:r>
            <a:r>
              <a:rPr lang="ru-RU" smtClean="0"/>
              <a:t> неконтролируемое горение вне специального очага, причиняющее материальный ущерб, вред жизни и здоровью граждан, интересам общес-тва и государства.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92003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Термины  и  определения</a:t>
            </a:r>
          </a:p>
        </p:txBody>
      </p:sp>
      <p:pic>
        <p:nvPicPr>
          <p:cNvPr id="7173" name="Picture 9" descr="1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5287963"/>
            <a:ext cx="2808288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903913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smtClean="0">
                <a:solidFill>
                  <a:srgbClr val="FF0000"/>
                </a:solidFill>
              </a:rPr>
              <a:t>ПОЖАРНАЯ  БЕЗОПАСНОСТЬ</a:t>
            </a:r>
            <a:r>
              <a:rPr lang="ru-RU" smtClean="0"/>
              <a:t> (ПБ) – состояние защищенности личности, имущества, общества и государства от пожаров. Является составной частью общей системы обеспечения безопас-ности граждан Российской Федерации.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5832475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smtClean="0">
                <a:solidFill>
                  <a:srgbClr val="FF0000"/>
                </a:solidFill>
              </a:rPr>
              <a:t>ТРЕБОВАНИЕ  ПОЖАРНОЙ  БЕЗОПАСНОСТИ</a:t>
            </a:r>
            <a:r>
              <a:rPr lang="ru-RU" smtClean="0"/>
              <a:t> – специальные усло-вия социального и (или) технического характера, в целях обеспечения пожар-ной безопасности  установленные зако-нодательством РФ, нормативными до-кументами.</a:t>
            </a:r>
          </a:p>
        </p:txBody>
      </p:sp>
      <p:pic>
        <p:nvPicPr>
          <p:cNvPr id="9219" name="Picture 5" descr="1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789363"/>
            <a:ext cx="3024188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smtClean="0">
                <a:solidFill>
                  <a:srgbClr val="FF0000"/>
                </a:solidFill>
              </a:rPr>
              <a:t>ПРОТИВОПОЖАРНЫЙ  РЕЖИМ</a:t>
            </a:r>
            <a:r>
              <a:rPr lang="ru-RU" smtClean="0"/>
              <a:t> – правила поведения людей, порядок организации производства и содержа-ние помещений, территории, обеспечи-вающие предупреждение нарушений требований пожарной безопасности и тушение пожаров.</a:t>
            </a:r>
          </a:p>
        </p:txBody>
      </p:sp>
      <p:pic>
        <p:nvPicPr>
          <p:cNvPr id="10243" name="Picture 5" descr="Electr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3500438"/>
            <a:ext cx="21209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ne_zagorajiva'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644900"/>
            <a:ext cx="208597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1807</Words>
  <Application>Microsoft Office PowerPoint</Application>
  <PresentationFormat>Экран (4:3)</PresentationFormat>
  <Paragraphs>271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3" baseType="lpstr">
      <vt:lpstr>Arial</vt:lpstr>
      <vt:lpstr>Arial Black</vt:lpstr>
      <vt:lpstr>Georgia</vt:lpstr>
      <vt:lpstr>Symbol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Сегодня: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ВВОДНЫЙ  противопожарный инструктаж проводится:</vt:lpstr>
      <vt:lpstr>ПЕРВИЧНЫЙ  противопожарный инструктаж  на рабочем месте проводится:</vt:lpstr>
      <vt:lpstr>ПОВТОРНЫЙ противопожарный инструктаж проводится:</vt:lpstr>
      <vt:lpstr>ВНЕПЛАНОВЫЙ противопожарный инструктаж проводится:</vt:lpstr>
      <vt:lpstr>ЦЕЛЕВОЙ противопожарный инструктаж проводится: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НОМЕРА ТЕЛЕФОНОВ ПОЖАРНОЙ ОХРАНЫ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Snejana</cp:lastModifiedBy>
  <cp:revision>43</cp:revision>
  <dcterms:created xsi:type="dcterms:W3CDTF">2011-02-08T03:38:28Z</dcterms:created>
  <dcterms:modified xsi:type="dcterms:W3CDTF">2021-02-16T11:44:15Z</dcterms:modified>
</cp:coreProperties>
</file>