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1" r:id="rId3"/>
    <p:sldId id="262" r:id="rId4"/>
    <p:sldId id="268" r:id="rId5"/>
    <p:sldId id="267" r:id="rId6"/>
    <p:sldId id="269" r:id="rId7"/>
    <p:sldId id="274" r:id="rId8"/>
    <p:sldId id="272" r:id="rId9"/>
    <p:sldId id="273" r:id="rId10"/>
    <p:sldId id="283" r:id="rId11"/>
    <p:sldId id="282" r:id="rId12"/>
    <p:sldId id="284" r:id="rId13"/>
    <p:sldId id="287" r:id="rId14"/>
    <p:sldId id="285" r:id="rId15"/>
    <p:sldId id="286" r:id="rId16"/>
    <p:sldId id="277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2F5F-411E-4D25-9008-A6BD45A273B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4BCC-BA46-4225-917F-B7A28C82C1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a-uchitel.ru/publ/konkursy_dlja_uchitelej_vospitatelej_detej/konkursy_soobshhestva_quot_ja_uchitel_quot/ii_mezhdunarodnyj_konkurs_raduga_prezentacij_2014/2-1-0-40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2407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0772" y="404664"/>
            <a:ext cx="87154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</a:rPr>
              <a:t>Детям о правилах пожарной безопасности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260648"/>
            <a:ext cx="6564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второе:</a:t>
            </a:r>
          </a:p>
          <a:p>
            <a:pPr algn="just"/>
            <a:r>
              <a:rPr lang="ru-RU" sz="4000" b="1" i="1" dirty="0" smtClean="0">
                <a:solidFill>
                  <a:srgbClr val="C00000"/>
                </a:solidFill>
              </a:rPr>
              <a:t>НЕ ЗАЛИВАЙ </a:t>
            </a:r>
            <a:r>
              <a:rPr lang="ru-RU" sz="4000" b="1" i="1" dirty="0" smtClean="0">
                <a:solidFill>
                  <a:srgbClr val="002060"/>
                </a:solidFill>
              </a:rPr>
              <a:t>водой горящие электроприборы.</a:t>
            </a:r>
          </a:p>
        </p:txBody>
      </p:sp>
      <p:pic>
        <p:nvPicPr>
          <p:cNvPr id="7" name="Рисунок 6" descr="img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3000372"/>
            <a:ext cx="2786081" cy="2716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83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31017" y="172935"/>
            <a:ext cx="65642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третье:</a:t>
            </a:r>
          </a:p>
          <a:p>
            <a:pPr algn="just"/>
            <a:r>
              <a:rPr lang="ru-RU" sz="4000" b="1" i="1" dirty="0" smtClean="0">
                <a:solidFill>
                  <a:srgbClr val="C00000"/>
                </a:solidFill>
              </a:rPr>
              <a:t>НЕ </a:t>
            </a:r>
            <a:r>
              <a:rPr lang="ru-RU" sz="4000" b="1" i="1" dirty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ОТКРЫВАЙ </a:t>
            </a:r>
            <a:r>
              <a:rPr lang="ru-RU" sz="4000" b="1" i="1" dirty="0" smtClean="0">
                <a:solidFill>
                  <a:srgbClr val="002060"/>
                </a:solidFill>
              </a:rPr>
              <a:t>окно.</a:t>
            </a:r>
          </a:p>
        </p:txBody>
      </p:sp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0487" y="2883804"/>
            <a:ext cx="3043025" cy="2588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2857496"/>
            <a:ext cx="3043025" cy="2588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50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260648"/>
            <a:ext cx="65642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четвёртое: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п</a:t>
            </a:r>
            <a:r>
              <a:rPr lang="ru-RU" sz="4000" b="1" i="1" dirty="0" smtClean="0">
                <a:solidFill>
                  <a:srgbClr val="002060"/>
                </a:solidFill>
              </a:rPr>
              <a:t>рятаться во время пожара </a:t>
            </a:r>
            <a:r>
              <a:rPr lang="ru-RU" sz="4000" b="1" i="1" dirty="0" smtClean="0">
                <a:solidFill>
                  <a:srgbClr val="C00000"/>
                </a:solidFill>
              </a:rPr>
              <a:t>нельзя</a:t>
            </a:r>
            <a:r>
              <a:rPr lang="ru-RU" sz="4000" b="1" i="1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6" name="Рисунок 5" descr="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088634"/>
            <a:ext cx="3214709" cy="2880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58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3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662681"/>
            <a:ext cx="65642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п</a:t>
            </a:r>
            <a:r>
              <a:rPr lang="ru-RU" sz="4000" b="1" i="1" dirty="0" smtClean="0">
                <a:solidFill>
                  <a:srgbClr val="002060"/>
                </a:solidFill>
              </a:rPr>
              <a:t>остарайся </a:t>
            </a:r>
            <a:r>
              <a:rPr lang="ru-RU" sz="4000" b="1" i="1" dirty="0" smtClean="0">
                <a:solidFill>
                  <a:srgbClr val="C00000"/>
                </a:solidFill>
              </a:rPr>
              <a:t>покинуть помещение! </a:t>
            </a:r>
            <a:r>
              <a:rPr lang="ru-RU" sz="4000" b="1" i="1" dirty="0" smtClean="0">
                <a:solidFill>
                  <a:srgbClr val="002060"/>
                </a:solidFill>
              </a:rPr>
              <a:t>Двигайся вдоль стены, закрыв нос и рот от дыма мокрой тряпкой.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916" y="3429000"/>
            <a:ext cx="3208260" cy="2514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908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308158"/>
            <a:ext cx="648072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шестое: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л</a:t>
            </a:r>
            <a:r>
              <a:rPr lang="ru-RU" sz="4000" b="1" i="1" dirty="0" smtClean="0">
                <a:solidFill>
                  <a:srgbClr val="002060"/>
                </a:solidFill>
              </a:rPr>
              <a:t>ифтом пользоваться </a:t>
            </a:r>
            <a:r>
              <a:rPr lang="ru-RU" sz="4000" b="1" i="1" dirty="0" smtClean="0">
                <a:solidFill>
                  <a:srgbClr val="C00000"/>
                </a:solidFill>
              </a:rPr>
              <a:t>нельзя</a:t>
            </a:r>
            <a:r>
              <a:rPr lang="ru-RU" sz="4000" b="1" i="1" dirty="0" smtClean="0">
                <a:solidFill>
                  <a:srgbClr val="002060"/>
                </a:solidFill>
              </a:rPr>
              <a:t>!</a:t>
            </a:r>
          </a:p>
        </p:txBody>
      </p:sp>
      <p:pic>
        <p:nvPicPr>
          <p:cNvPr id="7" name="Рисунок 6" descr="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121833"/>
            <a:ext cx="3214710" cy="2737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14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9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23728" y="-1293042"/>
            <a:ext cx="648072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седьмое:</a:t>
            </a:r>
          </a:p>
          <a:p>
            <a:pPr algn="just"/>
            <a:r>
              <a:rPr lang="ru-RU" sz="4000" b="1" i="1" dirty="0">
                <a:solidFill>
                  <a:srgbClr val="002060"/>
                </a:solidFill>
              </a:rPr>
              <a:t>е</a:t>
            </a:r>
            <a:r>
              <a:rPr lang="ru-RU" sz="4000" b="1" i="1" dirty="0" smtClean="0">
                <a:solidFill>
                  <a:srgbClr val="002060"/>
                </a:solidFill>
              </a:rPr>
              <a:t>сли сам не смог вызвать пожарных, </a:t>
            </a:r>
            <a:r>
              <a:rPr lang="ru-RU" sz="4000" b="1" i="1" dirty="0" smtClean="0">
                <a:solidFill>
                  <a:srgbClr val="C00000"/>
                </a:solidFill>
              </a:rPr>
              <a:t>сообщи о пожаре</a:t>
            </a:r>
            <a:r>
              <a:rPr lang="ru-RU" sz="4000" b="1" i="1" dirty="0" smtClean="0">
                <a:solidFill>
                  <a:srgbClr val="002060"/>
                </a:solidFill>
              </a:rPr>
              <a:t> соседям.</a:t>
            </a:r>
          </a:p>
        </p:txBody>
      </p:sp>
      <p:pic>
        <p:nvPicPr>
          <p:cNvPr id="6" name="Рисунок 5" descr="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4645" y="3428999"/>
            <a:ext cx="3214710" cy="2733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"/>
            <a:ext cx="9358346" cy="6857999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2447365" cy="434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628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000" b="1" i="1" dirty="0" smtClean="0">
              <a:solidFill>
                <a:srgbClr val="002060"/>
              </a:solidFill>
            </a:endParaRPr>
          </a:p>
          <a:p>
            <a:pPr algn="just"/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56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500042"/>
            <a:ext cx="600079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Ребята, отгадайте загадку.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Кто стоит и строг, и важен,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В ярко-красный фрак наряжен,           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Как на службе, часовой –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Охраняет наш покой?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Ну а если вдруг случится –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Что-то, где-то задымится,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Или вдруг огонь-злодей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Разгорится у дверей,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Он всегда помочь успеет,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И злодея одолеет…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И ребенок, и родитель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Знают, – он – &lt;............&gt;!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b="1" dirty="0"/>
          </a:p>
        </p:txBody>
      </p:sp>
      <p:pic>
        <p:nvPicPr>
          <p:cNvPr id="7" name="Рисунок 6" descr="5280061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135" y="4643446"/>
            <a:ext cx="2309373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4" y="357166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Молодцы, ребята! </a:t>
            </a:r>
            <a:r>
              <a:rPr lang="ru-RU" sz="2800" b="1" i="1" dirty="0" smtClean="0">
                <a:solidFill>
                  <a:srgbClr val="002060"/>
                </a:solidFill>
              </a:rPr>
              <a:t>А вот поближе с огнетушителем и правилами поведения при пожаре в школе  мы познакомимся на следующем занятии. 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Мне пора возвращаться в своё царство. </a:t>
            </a:r>
          </a:p>
          <a:p>
            <a:pPr algn="just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ДО СВИДАНИЯ!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28" y="3182215"/>
            <a:ext cx="309634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358346" cy="6857999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2447365" cy="434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smtClean="0">
                <a:solidFill>
                  <a:srgbClr val="002060"/>
                </a:solidFill>
              </a:rPr>
              <a:t>Здравствуйте, Ребята!</a:t>
            </a:r>
            <a:r>
              <a:rPr lang="ru-RU" sz="2400" b="1" i="1" dirty="0" smtClean="0">
                <a:solidFill>
                  <a:srgbClr val="002060"/>
                </a:solidFill>
              </a:rPr>
              <a:t>                                                         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56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47365" y="1442310"/>
            <a:ext cx="64109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002060"/>
                </a:solidFill>
              </a:rPr>
              <a:t>Я - Иван </a:t>
            </a:r>
            <a:r>
              <a:rPr lang="ru-RU" sz="3200" b="1" i="1" dirty="0">
                <a:solidFill>
                  <a:srgbClr val="002060"/>
                </a:solidFill>
              </a:rPr>
              <a:t>Царевич из Тридевятого царства. 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У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Вас </a:t>
            </a:r>
            <a:r>
              <a:rPr lang="ru-RU" sz="3200" b="1" i="1" dirty="0" smtClean="0">
                <a:solidFill>
                  <a:srgbClr val="002060"/>
                </a:solidFill>
              </a:rPr>
              <a:t>здесь </a:t>
            </a:r>
            <a:r>
              <a:rPr lang="ru-RU" sz="3200" b="1" i="1" dirty="0">
                <a:solidFill>
                  <a:srgbClr val="002060"/>
                </a:solidFill>
              </a:rPr>
              <a:t>совсем </a:t>
            </a:r>
            <a:r>
              <a:rPr lang="ru-RU" sz="3200" b="1" i="1" dirty="0" smtClean="0">
                <a:solidFill>
                  <a:srgbClr val="002060"/>
                </a:solidFill>
              </a:rPr>
              <a:t>не так, как </a:t>
            </a:r>
            <a:r>
              <a:rPr lang="ru-RU" sz="3200" b="1" i="1" dirty="0">
                <a:solidFill>
                  <a:srgbClr val="002060"/>
                </a:solidFill>
              </a:rPr>
              <a:t>у нас. А вот  Правила </a:t>
            </a:r>
            <a:r>
              <a:rPr lang="ru-RU" sz="3200" b="1" i="1" dirty="0" smtClean="0">
                <a:solidFill>
                  <a:srgbClr val="002060"/>
                </a:solidFill>
              </a:rPr>
              <a:t>ПОЖАРНОЙ безопасности такие же! И я вам о них сегодня расскажу</a:t>
            </a:r>
            <a:r>
              <a:rPr lang="ru-RU" sz="3200" b="1" i="1" dirty="0">
                <a:solidFill>
                  <a:srgbClr val="002060"/>
                </a:solidFill>
              </a:rPr>
              <a:t>.</a:t>
            </a:r>
            <a:r>
              <a:rPr lang="ru-RU" sz="3200" b="1" i="1" dirty="0" smtClean="0">
                <a:solidFill>
                  <a:srgbClr val="002060"/>
                </a:solidFill>
              </a:rPr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В</a:t>
            </a:r>
            <a:r>
              <a:rPr lang="ru-RU" sz="3200" b="1" i="1" dirty="0" smtClean="0">
                <a:solidFill>
                  <a:srgbClr val="002060"/>
                </a:solidFill>
              </a:rPr>
              <a:t>ы должны знать, как  вести себя дома, чтобы не случилось беды.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первое: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НЕЛЬЗЯ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оставлять без присмотра включенные газовые или электрические плиты.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_image_3468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633559"/>
            <a:ext cx="5943600" cy="3800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второе:</a:t>
            </a:r>
          </a:p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НЕЛЬЗЯ </a:t>
            </a:r>
            <a:r>
              <a:rPr lang="ru-RU" sz="3200" b="1" i="1" dirty="0" smtClean="0">
                <a:solidFill>
                  <a:srgbClr val="002060"/>
                </a:solidFill>
              </a:rPr>
              <a:t>зажигать свечи, спички без взрослых, и </a:t>
            </a:r>
            <a:r>
              <a:rPr lang="ru-RU" sz="3200" b="1" i="1" dirty="0">
                <a:solidFill>
                  <a:srgbClr val="002060"/>
                </a:solidFill>
              </a:rPr>
              <a:t>и</a:t>
            </a:r>
            <a:r>
              <a:rPr lang="ru-RU" sz="3200" b="1" i="1" dirty="0" smtClean="0">
                <a:solidFill>
                  <a:srgbClr val="002060"/>
                </a:solidFill>
              </a:rPr>
              <a:t>грать со спичками и зажженными свечами.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1403790579_spichki-dety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7322" y="2928921"/>
            <a:ext cx="5929355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95459" y="332656"/>
            <a:ext cx="656421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третье:</a:t>
            </a:r>
            <a:endParaRPr lang="ru-RU" sz="32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НЕЛЬЗЯ </a:t>
            </a:r>
            <a:r>
              <a:rPr lang="ru-RU" sz="2800" b="1" i="1" dirty="0" smtClean="0">
                <a:solidFill>
                  <a:srgbClr val="002060"/>
                </a:solidFill>
              </a:rPr>
              <a:t>самому, без взрослых, пользоваться микроволновой печью, тостером, утюгом, электрочайником, другими электрическими нагревательными  приборами.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Dom_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017" y="3212976"/>
            <a:ext cx="407196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357422" y="501171"/>
            <a:ext cx="642942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Правило четвёртое:</a:t>
            </a:r>
            <a:endParaRPr lang="ru-RU" sz="32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НЕЛЬЗЯ </a:t>
            </a:r>
            <a:r>
              <a:rPr lang="ru-RU" sz="2800" b="1" i="1" dirty="0" smtClean="0">
                <a:solidFill>
                  <a:srgbClr val="002060"/>
                </a:solidFill>
              </a:rPr>
              <a:t>оставлять без присмотра включенные электрические приборы, электролампы, электронагреватели.</a:t>
            </a:r>
          </a:p>
          <a:p>
            <a:pPr algn="just"/>
            <a:endParaRPr lang="ru-RU" sz="3200" b="1" i="1" dirty="0" smtClean="0">
              <a:solidFill>
                <a:srgbClr val="C00000"/>
              </a:solidFill>
            </a:endParaRPr>
          </a:p>
        </p:txBody>
      </p:sp>
      <p:pic>
        <p:nvPicPr>
          <p:cNvPr id="8" name="Рисунок 7" descr="utyu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0199" y="2928921"/>
            <a:ext cx="564360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1"/>
            <a:ext cx="9358346" cy="6857999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4356"/>
            <a:ext cx="2447365" cy="43457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71736" y="785794"/>
            <a:ext cx="62865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000" b="1" i="1" dirty="0" smtClean="0">
              <a:solidFill>
                <a:srgbClr val="002060"/>
              </a:solidFill>
            </a:endParaRPr>
          </a:p>
          <a:p>
            <a:pPr algn="just"/>
            <a:r>
              <a:rPr lang="ru-RU" sz="4000" b="1" i="1" dirty="0" smtClean="0">
                <a:solidFill>
                  <a:srgbClr val="002060"/>
                </a:solidFill>
              </a:rPr>
              <a:t>А знаете ли вы,</a:t>
            </a: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002060"/>
                </a:solidFill>
              </a:rPr>
              <a:t>как правильно действовать при пожаре?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56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Первое действие</a:t>
            </a:r>
            <a:r>
              <a:rPr lang="ru-RU" sz="3200" b="1" i="1" dirty="0" smtClean="0">
                <a:solidFill>
                  <a:srgbClr val="002060"/>
                </a:solidFill>
              </a:rPr>
              <a:t>, которое надо выполнить при пожаре – позвонить в пожарную охрану на -</a:t>
            </a:r>
            <a:r>
              <a:rPr lang="ru-RU" sz="3200" b="1" i="1" dirty="0" smtClean="0">
                <a:solidFill>
                  <a:srgbClr val="C00000"/>
                </a:solidFill>
              </a:rPr>
              <a:t>01</a:t>
            </a:r>
            <a:r>
              <a:rPr lang="ru-RU" sz="3200" b="1" i="1" dirty="0" smtClean="0">
                <a:solidFill>
                  <a:srgbClr val="002060"/>
                </a:solidFill>
              </a:rPr>
              <a:t>. Или Единая экстренная служба – </a:t>
            </a:r>
            <a:r>
              <a:rPr lang="ru-RU" sz="3200" b="1" i="1" dirty="0" smtClean="0">
                <a:solidFill>
                  <a:srgbClr val="C00000"/>
                </a:solidFill>
              </a:rPr>
              <a:t>112</a:t>
            </a:r>
            <a:r>
              <a:rPr lang="ru-RU" sz="3200" b="1" i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3200" b="1" i="1" dirty="0" smtClean="0">
              <a:solidFill>
                <a:srgbClr val="C00000"/>
              </a:solidFill>
            </a:endParaRPr>
          </a:p>
        </p:txBody>
      </p:sp>
      <p:pic>
        <p:nvPicPr>
          <p:cNvPr id="7" name="Рисунок 6" descr="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3068960"/>
            <a:ext cx="4000528" cy="3217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ilmz.ru_b_612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200834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00298" y="285728"/>
            <a:ext cx="628654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endParaRPr lang="ru-RU" sz="2800" b="1" i="1" dirty="0" smtClean="0">
              <a:solidFill>
                <a:srgbClr val="002060"/>
              </a:solidFill>
            </a:endParaRPr>
          </a:p>
          <a:p>
            <a:pPr algn="just"/>
            <a:endParaRPr lang="ru-RU" sz="3200" b="1" i="1" dirty="0" smtClean="0">
              <a:solidFill>
                <a:srgbClr val="C00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85984" y="214290"/>
            <a:ext cx="664373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Позвонив по телефону, необходимо сообщить следующую информацию: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786058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</a:t>
            </a:r>
            <a:r>
              <a:rPr lang="ru-RU" sz="32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точный адрес (улица, проспект, проезд, площадь, бульвар,);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номер дома, строения, корпуса;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что горит (дом, квартира, мусоропровод);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 smtClean="0"/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на каком этаже пожар;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</a:rPr>
              <a:t>•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</a:rPr>
              <a:t>фамилию и телефон (с которого звоните).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337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Snejana</cp:lastModifiedBy>
  <cp:revision>114</cp:revision>
  <dcterms:created xsi:type="dcterms:W3CDTF">2015-04-04T13:59:13Z</dcterms:created>
  <dcterms:modified xsi:type="dcterms:W3CDTF">2021-03-01T10:29:06Z</dcterms:modified>
</cp:coreProperties>
</file>