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61" r:id="rId4"/>
    <p:sldId id="263" r:id="rId5"/>
    <p:sldId id="262" r:id="rId6"/>
    <p:sldId id="260" r:id="rId7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294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/>
              <a:t>Концепция развития </a:t>
            </a:r>
            <a:r>
              <a:rPr lang="ru-RU" dirty="0" smtClean="0"/>
              <a:t>МОУ «ТШИ СОО» в </a:t>
            </a:r>
            <a:r>
              <a:rPr lang="ru-RU" dirty="0"/>
              <a:t>соответствии </a:t>
            </a:r>
          </a:p>
          <a:p>
            <a:pPr marL="0" indent="0" algn="ctr">
              <a:buNone/>
            </a:pPr>
            <a:r>
              <a:rPr lang="ru-RU" dirty="0"/>
              <a:t>с  основными направлениями</a:t>
            </a:r>
          </a:p>
          <a:p>
            <a:pPr marL="0" indent="0" algn="ctr">
              <a:buNone/>
            </a:pPr>
            <a:r>
              <a:rPr lang="ru-RU" dirty="0"/>
              <a:t> стратегии развития школ- интернатов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xmlns="" val="2928665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Начальное образование</a:t>
            </a:r>
            <a:br>
              <a:rPr lang="ru-RU" sz="3600" dirty="0"/>
            </a:br>
            <a:r>
              <a:rPr lang="ru-RU" sz="1600" dirty="0"/>
              <a:t>(как учесть этнокультурные особенности детей и обеспечить планируемые результаты по НОО, чтобы выйти на планируемый уровень обученности к ООО)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5614998" cy="45434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.</a:t>
            </a:r>
            <a:endParaRPr lang="ru-RU" sz="20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1500174"/>
          <a:ext cx="8786874" cy="5143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3437"/>
                <a:gridCol w="4393437"/>
              </a:tblGrid>
              <a:tr h="5143536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ИСПОЛНЕНО</a:t>
                      </a:r>
                    </a:p>
                    <a:p>
                      <a:r>
                        <a:rPr lang="ru-RU" sz="1800" dirty="0" smtClean="0"/>
                        <a:t>Этнокультурные особенности обучающихся проживающих до поступления в школу с родителями на угодьях: недостаточная подготовка к школе, слабо развитое абстрактное мышление, недостаточный уровень развития речи, ограниченный словарный запас.</a:t>
                      </a:r>
                    </a:p>
                    <a:p>
                      <a:r>
                        <a:rPr lang="ru-RU" sz="1800" dirty="0" smtClean="0"/>
                        <a:t>Мероприятия, обеспечивающие планируемые результаты: </a:t>
                      </a:r>
                    </a:p>
                    <a:p>
                      <a:pPr>
                        <a:buNone/>
                      </a:pPr>
                      <a:r>
                        <a:rPr lang="ru-RU" sz="1800" dirty="0" smtClean="0"/>
                        <a:t>      </a:t>
                      </a:r>
                      <a:r>
                        <a:rPr lang="ru-RU" sz="1800" i="1" u="sng" dirty="0" smtClean="0"/>
                        <a:t>организация группы подготовки детей к школе, прием дошкольников, проживавших на угодьях, в интернат с посещением детского сада.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dirty="0" smtClean="0"/>
                        <a:t>СЕГОДНЯ И В ПЕРСПЕКТИВЕ</a:t>
                      </a:r>
                    </a:p>
                    <a:p>
                      <a:pPr>
                        <a:buNone/>
                      </a:pPr>
                      <a:endParaRPr lang="ru-RU" dirty="0" smtClean="0"/>
                    </a:p>
                    <a:p>
                      <a:pPr algn="ctr">
                        <a:buNone/>
                      </a:pPr>
                      <a:r>
                        <a:rPr lang="ru-RU" dirty="0" smtClean="0"/>
                        <a:t>Родительский всеобуч  </a:t>
                      </a:r>
                    </a:p>
                    <a:p>
                      <a:pPr algn="ctr">
                        <a:buNone/>
                      </a:pPr>
                      <a:r>
                        <a:rPr lang="ru-RU" dirty="0" smtClean="0"/>
                        <a:t>      Психолого-педагогическая поддержка детей с ОВЗ  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08520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/>
              <a:t>Профориентационная работа и начальное профессиональное обучение в школе-интернате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1397000"/>
          <a:ext cx="8572560" cy="5175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80"/>
                <a:gridCol w="4286280"/>
              </a:tblGrid>
              <a:tr h="5175272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ИСПОЛНЕНО</a:t>
                      </a:r>
                    </a:p>
                    <a:p>
                      <a:pPr algn="ctr"/>
                      <a:endParaRPr lang="ru-RU" sz="1800" dirty="0" smtClean="0"/>
                    </a:p>
                    <a:p>
                      <a:pPr algn="ctr"/>
                      <a:r>
                        <a:rPr lang="ru-RU" sz="1800" dirty="0" smtClean="0"/>
                        <a:t>Профессиональная диагностика обучающихся 9 и 11 классов  </a:t>
                      </a:r>
                    </a:p>
                    <a:p>
                      <a:pPr algn="ctr"/>
                      <a:r>
                        <a:rPr lang="ru-RU" sz="1800" i="1" dirty="0" smtClean="0"/>
                        <a:t>Элективный курс «Профессия и мы» 9-е классы  </a:t>
                      </a:r>
                    </a:p>
                    <a:p>
                      <a:pPr algn="ctr"/>
                      <a:r>
                        <a:rPr lang="ru-RU" sz="1800" i="1" dirty="0" smtClean="0"/>
                        <a:t>Беседы по </a:t>
                      </a:r>
                      <a:r>
                        <a:rPr lang="ru-RU" sz="1800" i="1" dirty="0" err="1" smtClean="0"/>
                        <a:t>профориентационным</a:t>
                      </a:r>
                      <a:r>
                        <a:rPr lang="ru-RU" sz="1800" i="1" dirty="0" smtClean="0"/>
                        <a:t> вопросам в рамках классных часов  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1" dirty="0" smtClean="0"/>
                        <a:t>С 2021/2022 УЧЕБНОГО ГОДА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i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i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1" dirty="0" smtClean="0"/>
                        <a:t>НПО по профессии «Портной» </a:t>
                      </a:r>
                      <a:endParaRPr lang="ru-RU" sz="1800" dirty="0" smtClean="0"/>
                    </a:p>
                    <a:p>
                      <a:pPr algn="l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79580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100" dirty="0"/>
              <a:t>Организация взаимодействия участников образовательных отношений</a:t>
            </a:r>
            <a:endParaRPr lang="ru-RU" sz="2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4" y="1397000"/>
          <a:ext cx="8786874" cy="52467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3437"/>
                <a:gridCol w="4393437"/>
              </a:tblGrid>
              <a:tr h="524671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ИСПОЛНЕНО</a:t>
                      </a:r>
                    </a:p>
                    <a:p>
                      <a:endParaRPr lang="ru-RU" sz="1800" dirty="0" smtClean="0"/>
                    </a:p>
                    <a:p>
                      <a:r>
                        <a:rPr lang="ru-RU" sz="1800" dirty="0" smtClean="0"/>
                        <a:t>Классные руководители – родители, обучающиеся и педагоги  </a:t>
                      </a:r>
                    </a:p>
                    <a:p>
                      <a:r>
                        <a:rPr lang="ru-RU" sz="1800" dirty="0" smtClean="0"/>
                        <a:t>Учителя – обучающиеся, родители, классные руководители  </a:t>
                      </a:r>
                    </a:p>
                    <a:p>
                      <a:r>
                        <a:rPr lang="ru-RU" sz="1800" dirty="0" smtClean="0"/>
                        <a:t>Психолого-педагогическая служба (ППС) – обучающиеся, родители, педагоги 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В ПЕРСПЕКТИВЕ</a:t>
                      </a:r>
                    </a:p>
                    <a:p>
                      <a:endParaRPr lang="ru-RU" sz="1800" dirty="0" smtClean="0"/>
                    </a:p>
                    <a:p>
                      <a:r>
                        <a:rPr lang="ru-RU" sz="1800" dirty="0" smtClean="0"/>
                        <a:t>Наставничество: учитель-ученик, ученик-ученик  </a:t>
                      </a:r>
                    </a:p>
                    <a:p>
                      <a:r>
                        <a:rPr lang="ru-RU" sz="1800" dirty="0" smtClean="0"/>
                        <a:t>Органы общественного управления: Управляющий совет, Ученическое самоуправление.</a:t>
                      </a:r>
                    </a:p>
                    <a:p>
                      <a:r>
                        <a:rPr lang="ru-RU" sz="1800" dirty="0" smtClean="0"/>
                        <a:t>Администрация –педагоги, классные руководители, ППС</a:t>
                      </a:r>
                    </a:p>
                    <a:p>
                      <a:endParaRPr lang="ru-RU" sz="1400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13086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Изменение образовательного пространства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4" y="1397000"/>
          <a:ext cx="8786874" cy="52467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3437"/>
                <a:gridCol w="4393437"/>
              </a:tblGrid>
              <a:tr h="524671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ИСПОЛНЕНО</a:t>
                      </a:r>
                    </a:p>
                    <a:p>
                      <a:endParaRPr lang="ru-RU" sz="1800" dirty="0" smtClean="0"/>
                    </a:p>
                    <a:p>
                      <a:r>
                        <a:rPr lang="ru-RU" sz="1800" dirty="0" smtClean="0"/>
                        <a:t>Организация доступной среды в школе  </a:t>
                      </a:r>
                    </a:p>
                    <a:p>
                      <a:r>
                        <a:rPr lang="ru-RU" sz="1800" dirty="0" smtClean="0"/>
                        <a:t>Функционирование радиоузла  в</a:t>
                      </a:r>
                      <a:r>
                        <a:rPr lang="ru-RU" sz="1800" baseline="0" dirty="0" smtClean="0"/>
                        <a:t> рамках ПБ</a:t>
                      </a:r>
                      <a:endParaRPr lang="ru-RU" sz="1800" dirty="0" smtClean="0"/>
                    </a:p>
                    <a:p>
                      <a:r>
                        <a:rPr lang="ru-RU" sz="1800" dirty="0" smtClean="0"/>
                        <a:t>Кабинет  Точки роста  </a:t>
                      </a:r>
                    </a:p>
                    <a:p>
                      <a:r>
                        <a:rPr lang="ru-RU" sz="1800" dirty="0" smtClean="0"/>
                        <a:t>Кабинет Робототехники  - Кадровый вопрос (проблема).</a:t>
                      </a:r>
                    </a:p>
                    <a:p>
                      <a:r>
                        <a:rPr lang="ru-RU" sz="1800" dirty="0" smtClean="0"/>
                        <a:t>Тематические рекреации – шахматная зона  </a:t>
                      </a:r>
                    </a:p>
                    <a:p>
                      <a:r>
                        <a:rPr lang="ru-RU" sz="1800" dirty="0" smtClean="0"/>
                        <a:t>Зона демонстрации детских рисунков </a:t>
                      </a:r>
                    </a:p>
                    <a:p>
                      <a:r>
                        <a:rPr lang="ru-RU" sz="1800" dirty="0" smtClean="0"/>
                        <a:t>Кабинет психологической разгрузки </a:t>
                      </a:r>
                    </a:p>
                    <a:p>
                      <a:r>
                        <a:rPr lang="ru-RU" sz="1800" dirty="0" smtClean="0"/>
                        <a:t>Сенсорная комната 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В ПЕРСПЕКТИВЕ</a:t>
                      </a:r>
                    </a:p>
                    <a:p>
                      <a:endParaRPr lang="ru-RU" sz="1800" dirty="0" smtClean="0"/>
                    </a:p>
                    <a:p>
                      <a:r>
                        <a:rPr lang="ru-RU" sz="1800" dirty="0" smtClean="0"/>
                        <a:t>Реновация школы-интерната    </a:t>
                      </a:r>
                    </a:p>
                    <a:p>
                      <a:r>
                        <a:rPr lang="ru-RU" sz="1800" dirty="0" err="1" smtClean="0"/>
                        <a:t>Фотостудия</a:t>
                      </a:r>
                      <a:r>
                        <a:rPr lang="ru-RU" sz="1800" dirty="0" smtClean="0"/>
                        <a:t> (в рамках </a:t>
                      </a:r>
                      <a:r>
                        <a:rPr lang="ru-RU" sz="1800" dirty="0" err="1" smtClean="0"/>
                        <a:t>партисипаторного</a:t>
                      </a:r>
                      <a:r>
                        <a:rPr lang="ru-RU" sz="1800" dirty="0" smtClean="0"/>
                        <a:t> </a:t>
                      </a:r>
                      <a:r>
                        <a:rPr lang="ru-RU" sz="1800" dirty="0" err="1" smtClean="0"/>
                        <a:t>бюджетирования</a:t>
                      </a:r>
                      <a:r>
                        <a:rPr lang="ru-RU" sz="1800" dirty="0" smtClean="0"/>
                        <a:t>)</a:t>
                      </a:r>
                    </a:p>
                    <a:p>
                      <a:r>
                        <a:rPr lang="ru-RU" sz="1800" dirty="0" smtClean="0"/>
                        <a:t>Низкое качество Интернета (проблема)</a:t>
                      </a:r>
                    </a:p>
                    <a:p>
                      <a:endParaRPr lang="ru-RU" sz="1800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92281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/>
              <a:t>Изменения в ООП школы-интерната</a:t>
            </a:r>
            <a:br>
              <a:rPr lang="ru-RU" sz="3200" dirty="0"/>
            </a:br>
            <a:r>
              <a:rPr lang="ru-RU" sz="1800" dirty="0"/>
              <a:t>(исходя из указанных изменений по направлениям)</a:t>
            </a: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1397000"/>
          <a:ext cx="8715436" cy="52467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7718"/>
                <a:gridCol w="4357718"/>
              </a:tblGrid>
              <a:tr h="524671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ИСПОЛНЕНО</a:t>
                      </a:r>
                    </a:p>
                    <a:p>
                      <a:endParaRPr lang="ru-RU" sz="18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включение курсов ВУД на основании анкетирования обучающихся и их родителей  </a:t>
                      </a:r>
                    </a:p>
                    <a:p>
                      <a:endParaRPr lang="ru-RU" sz="1800" dirty="0" smtClean="0"/>
                    </a:p>
                    <a:p>
                      <a:endParaRPr lang="ru-RU" sz="1800" dirty="0" smtClean="0"/>
                    </a:p>
                    <a:p>
                      <a:endParaRPr lang="ru-RU" sz="1800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 ПЕРСПЕКТИВЕ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sz="1800" dirty="0" smtClean="0"/>
                        <a:t>Создание классов </a:t>
                      </a:r>
                      <a:r>
                        <a:rPr lang="ru-RU" sz="1800" dirty="0" err="1" smtClean="0"/>
                        <a:t>обчающихся</a:t>
                      </a:r>
                      <a:r>
                        <a:rPr lang="ru-RU" sz="1800" dirty="0" smtClean="0"/>
                        <a:t> по АОП (4б и 5б)</a:t>
                      </a:r>
                    </a:p>
                    <a:p>
                      <a:r>
                        <a:rPr lang="ru-RU" sz="1800" dirty="0" smtClean="0"/>
                        <a:t>Изменение Учебного плана для  классов с АОП </a:t>
                      </a:r>
                    </a:p>
                    <a:p>
                      <a:r>
                        <a:rPr lang="ru-RU" sz="1800" dirty="0" smtClean="0"/>
                        <a:t>Изменение учебного плана внеурочной деятельности: (введение коррекционно-развивающей работы в 1-4 и 5-9 классах)  </a:t>
                      </a:r>
                    </a:p>
                    <a:p>
                      <a:r>
                        <a:rPr lang="ru-RU" sz="1800" dirty="0" smtClean="0"/>
                        <a:t>Открытие</a:t>
                      </a:r>
                      <a:r>
                        <a:rPr lang="ru-RU" sz="1800" baseline="0" dirty="0" smtClean="0"/>
                        <a:t>   группы  агропромышленного профиля в 10 классе</a:t>
                      </a:r>
                    </a:p>
                    <a:p>
                      <a:r>
                        <a:rPr lang="ru-RU" sz="1800" baseline="0" dirty="0" smtClean="0"/>
                        <a:t>Реализация </a:t>
                      </a:r>
                      <a:r>
                        <a:rPr lang="ru-RU" sz="1800" baseline="0" smtClean="0"/>
                        <a:t>программы воспитания </a:t>
                      </a:r>
                      <a:endParaRPr lang="ru-RU" sz="18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2058078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310</Words>
  <Application>Microsoft Office PowerPoint</Application>
  <PresentationFormat>Экран (4:3)</PresentationFormat>
  <Paragraphs>63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Начальное образование (как учесть этнокультурные особенности детей и обеспечить планируемые результаты по НОО, чтобы выйти на планируемый уровень обученности к ООО)</vt:lpstr>
      <vt:lpstr>Профориентационная работа и начальное профессиональное обучение в школе-интернате</vt:lpstr>
      <vt:lpstr>Организация взаимодействия участников образовательных отношений</vt:lpstr>
      <vt:lpstr>Изменение образовательного пространства</vt:lpstr>
      <vt:lpstr>Изменения в ООП школы-интерната (исходя из указанных изменений по направлениям)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Завоюра Наталья Викторовна</dc:creator>
  <cp:lastModifiedBy>307</cp:lastModifiedBy>
  <cp:revision>35</cp:revision>
  <cp:lastPrinted>2021-05-24T05:27:50Z</cp:lastPrinted>
  <dcterms:created xsi:type="dcterms:W3CDTF">2021-05-16T17:47:33Z</dcterms:created>
  <dcterms:modified xsi:type="dcterms:W3CDTF">2021-06-23T03:32:32Z</dcterms:modified>
</cp:coreProperties>
</file>